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notesMasterIdLst>
    <p:notesMasterId r:id="rId20"/>
  </p:notesMasterIdLst>
  <p:sldIdLst>
    <p:sldId id="256" r:id="rId2"/>
    <p:sldId id="259" r:id="rId3"/>
    <p:sldId id="260" r:id="rId4"/>
    <p:sldId id="261" r:id="rId5"/>
    <p:sldId id="262" r:id="rId6"/>
    <p:sldId id="263" r:id="rId7"/>
    <p:sldId id="264" r:id="rId8"/>
    <p:sldId id="267" r:id="rId9"/>
    <p:sldId id="268" r:id="rId10"/>
    <p:sldId id="269" r:id="rId11"/>
    <p:sldId id="279" r:id="rId12"/>
    <p:sldId id="270" r:id="rId13"/>
    <p:sldId id="273" r:id="rId14"/>
    <p:sldId id="280" r:id="rId15"/>
    <p:sldId id="281" r:id="rId16"/>
    <p:sldId id="271" r:id="rId17"/>
    <p:sldId id="272" r:id="rId18"/>
    <p:sldId id="274" r:id="rId19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FD0F851-EC5A-4D38-B0AD-8093EC10F338}" styleName="Light Style 1 - Accent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85025" autoAdjust="0"/>
  </p:normalViewPr>
  <p:slideViewPr>
    <p:cSldViewPr>
      <p:cViewPr varScale="1">
        <p:scale>
          <a:sx n="74" d="100"/>
          <a:sy n="74" d="100"/>
        </p:scale>
        <p:origin x="1742" y="67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jpeg>
</file>

<file path=ppt/media/image2.jpe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CF3E7CA-D2CB-4926-AF03-4F79B3DB5D91}" type="datetimeFigureOut">
              <a:rPr lang="en-US" smtClean="0"/>
              <a:t>6/15/2022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1D40E8F-DAB4-495E-9858-7071AC6527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079050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1D40E8F-DAB4-495E-9858-7071AC6527AF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57001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1D40E8F-DAB4-495E-9858-7071AC6527AF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888638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1D40E8F-DAB4-495E-9858-7071AC6527AF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132721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1D40E8F-DAB4-495E-9858-7071AC6527AF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429850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FFFFFF"/>
          </a:solidFill>
          <a:ln w="12700" cap="flat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 useBgFill="1">
        <p:nvSpPr>
          <p:cNvPr id="13" name="Rounded Rectangle 12"/>
          <p:cNvSpPr/>
          <p:nvPr/>
        </p:nvSpPr>
        <p:spPr>
          <a:xfrm>
            <a:off x="65313" y="69755"/>
            <a:ext cx="9013372" cy="6692201"/>
          </a:xfrm>
          <a:prstGeom prst="roundRect">
            <a:avLst>
              <a:gd name="adj" fmla="val 4929"/>
            </a:avLst>
          </a:prstGeom>
          <a:ln w="6350" cap="sq" cmpd="sng" algn="ctr">
            <a:solidFill>
              <a:schemeClr val="tx1">
                <a:alpha val="100000"/>
              </a:schemeClr>
            </a:solidFill>
            <a:prstDash val="solid"/>
          </a:ln>
          <a:effectLst/>
        </p:spPr>
        <p:style>
          <a:lnRef idx="3">
            <a:schemeClr val="lt1"/>
          </a:lnRef>
          <a:fillRef idx="1001">
            <a:schemeClr val="l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Subtitle 8"/>
          <p:cNvSpPr>
            <a:spLocks noGrp="1"/>
          </p:cNvSpPr>
          <p:nvPr>
            <p:ph type="subTitle" idx="1"/>
          </p:nvPr>
        </p:nvSpPr>
        <p:spPr>
          <a:xfrm>
            <a:off x="1295400" y="3200400"/>
            <a:ext cx="6400800" cy="1600200"/>
          </a:xfrm>
        </p:spPr>
        <p:txBody>
          <a:bodyPr/>
          <a:lstStyle>
            <a:lvl1pPr marL="0" indent="0" algn="ctr">
              <a:buNone/>
              <a:defRPr sz="2600">
                <a:solidFill>
                  <a:schemeClr val="tx2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kumimoji="0" lang="en-US"/>
              <a:t>Click to edit Master subtitle style</a:t>
            </a:r>
          </a:p>
        </p:txBody>
      </p:sp>
      <p:sp>
        <p:nvSpPr>
          <p:cNvPr id="28" name="Date Placeholder 2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D6932B-E77A-4BA0-9F93-EB92C73E8F22}" type="datetime1">
              <a:rPr lang="en-US" smtClean="0"/>
              <a:t>6/15/2022</a:t>
            </a:fld>
            <a:endParaRPr lang="en-US"/>
          </a:p>
        </p:txBody>
      </p:sp>
      <p:sp>
        <p:nvSpPr>
          <p:cNvPr id="17" name="Footer Placeholder 1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9" name="Slide Number Placeholder 28"/>
          <p:cNvSpPr>
            <a:spLocks noGrp="1"/>
          </p:cNvSpPr>
          <p:nvPr>
            <p:ph type="sldNum" sz="quarter" idx="12"/>
          </p:nvPr>
        </p:nvSpPr>
        <p:spPr/>
        <p:txBody>
          <a:bodyPr lIns="0" tIns="0" rIns="0" bIns="0">
            <a:noAutofit/>
          </a:bodyPr>
          <a:lstStyle>
            <a:lvl1pPr>
              <a:defRPr sz="1400">
                <a:solidFill>
                  <a:srgbClr val="FFFFFF"/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62931" y="1449303"/>
            <a:ext cx="9021537" cy="1527349"/>
          </a:xfrm>
          <a:prstGeom prst="rect">
            <a:avLst/>
          </a:prstGeom>
          <a:solidFill>
            <a:schemeClr val="accent1">
              <a:alpha val="100000"/>
            </a:schemeClr>
          </a:solidFill>
          <a:ln w="19050" cap="sq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0" name="Rectangle 9"/>
          <p:cNvSpPr/>
          <p:nvPr/>
        </p:nvSpPr>
        <p:spPr>
          <a:xfrm>
            <a:off x="62931" y="1396720"/>
            <a:ext cx="9021537" cy="120580"/>
          </a:xfrm>
          <a:prstGeom prst="rect">
            <a:avLst/>
          </a:prstGeom>
          <a:solidFill>
            <a:schemeClr val="accent1">
              <a:tint val="60000"/>
            </a:schemeClr>
          </a:solidFill>
          <a:ln w="19050" cap="sq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1" name="Rectangle 10"/>
          <p:cNvSpPr/>
          <p:nvPr/>
        </p:nvSpPr>
        <p:spPr>
          <a:xfrm>
            <a:off x="62931" y="2976649"/>
            <a:ext cx="9021537" cy="110532"/>
          </a:xfrm>
          <a:prstGeom prst="rect">
            <a:avLst/>
          </a:prstGeom>
          <a:solidFill>
            <a:schemeClr val="accent5"/>
          </a:solidFill>
          <a:ln w="19050" cap="sq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Title 7"/>
          <p:cNvSpPr>
            <a:spLocks noGrp="1"/>
          </p:cNvSpPr>
          <p:nvPr>
            <p:ph type="ctrTitle"/>
          </p:nvPr>
        </p:nvSpPr>
        <p:spPr>
          <a:xfrm>
            <a:off x="457200" y="1505930"/>
            <a:ext cx="8229600" cy="1470025"/>
          </a:xfrm>
        </p:spPr>
        <p:txBody>
          <a:bodyPr anchor="ctr"/>
          <a:lstStyle>
            <a:lvl1pPr algn="ctr">
              <a:defRPr lang="en-US" dirty="0">
                <a:solidFill>
                  <a:srgbClr val="FFFFFF"/>
                </a:solidFill>
              </a:defRPr>
            </a:lvl1pPr>
          </a:lstStyle>
          <a:p>
            <a:r>
              <a:rPr kumimoji="0" lang="en-US"/>
              <a:t>Click to edit Master title style</a:t>
            </a: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46D51E-74ED-465A-8774-B4F35D2E6061}" type="datetime1">
              <a:rPr lang="en-US" smtClean="0"/>
              <a:t>6/15/2022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41"/>
            <a:ext cx="2011680" cy="5851525"/>
          </a:xfrm>
        </p:spPr>
        <p:txBody>
          <a:bodyPr vert="eaVert"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4400" y="274640"/>
            <a:ext cx="5562600" cy="5851525"/>
          </a:xfrm>
        </p:spPr>
        <p:txBody>
          <a:bodyPr vert="eaVert"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EFCCC7-148F-493C-AD17-8A8992EE1638}" type="datetime1">
              <a:rPr lang="en-US" smtClean="0"/>
              <a:t>6/15/2022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7E6E5F-EDD1-4625-987A-8ACB6EC97E7C}" type="datetime1">
              <a:rPr lang="en-US" smtClean="0"/>
              <a:t>6/15/2022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Content Placeholder 7"/>
          <p:cNvSpPr>
            <a:spLocks noGrp="1"/>
          </p:cNvSpPr>
          <p:nvPr>
            <p:ph sz="quarter" idx="1"/>
          </p:nvPr>
        </p:nvSpPr>
        <p:spPr>
          <a:xfrm>
            <a:off x="914400" y="1447800"/>
            <a:ext cx="7772400" cy="4572000"/>
          </a:xfrm>
        </p:spPr>
        <p:txBody>
          <a:bodyPr vert="horz"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FFFFFF"/>
          </a:solidFill>
          <a:ln w="12700" cap="flat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 useBgFill="1">
        <p:nvSpPr>
          <p:cNvPr id="10" name="Rounded Rectangle 9"/>
          <p:cNvSpPr/>
          <p:nvPr/>
        </p:nvSpPr>
        <p:spPr>
          <a:xfrm>
            <a:off x="65313" y="69755"/>
            <a:ext cx="9013372" cy="6692201"/>
          </a:xfrm>
          <a:prstGeom prst="roundRect">
            <a:avLst>
              <a:gd name="adj" fmla="val 4929"/>
            </a:avLst>
          </a:prstGeom>
          <a:ln w="6350" cap="sq" cmpd="sng" algn="ctr">
            <a:solidFill>
              <a:schemeClr val="tx1">
                <a:alpha val="100000"/>
              </a:schemeClr>
            </a:solidFill>
            <a:prstDash val="solid"/>
          </a:ln>
          <a:effectLst/>
        </p:spPr>
        <p:style>
          <a:lnRef idx="3">
            <a:schemeClr val="lt1"/>
          </a:lnRef>
          <a:fillRef idx="1003">
            <a:schemeClr val="l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952500"/>
            <a:ext cx="7772400" cy="1362075"/>
          </a:xfrm>
        </p:spPr>
        <p:txBody>
          <a:bodyPr anchor="b" anchorCtr="0"/>
          <a:lstStyle>
            <a:lvl1pPr algn="l">
              <a:buNone/>
              <a:defRPr sz="4000" b="0" cap="none"/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547938"/>
            <a:ext cx="7772400" cy="1338262"/>
          </a:xfrm>
        </p:spPr>
        <p:txBody>
          <a:bodyPr anchor="t" anchorCtr="0"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A4E08F-8E59-47A0-9655-034F4C3DD072}" type="datetime1">
              <a:rPr lang="en-US" smtClean="0"/>
              <a:t>6/15/2022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800100" y="6172200"/>
            <a:ext cx="4000500" cy="457200"/>
          </a:xfrm>
        </p:spPr>
        <p:txBody>
          <a:bodyPr/>
          <a:lstStyle/>
          <a:p>
            <a:endParaRPr lang="en-US"/>
          </a:p>
        </p:txBody>
      </p:sp>
      <p:sp>
        <p:nvSpPr>
          <p:cNvPr id="7" name="Rectangle 6"/>
          <p:cNvSpPr/>
          <p:nvPr/>
        </p:nvSpPr>
        <p:spPr>
          <a:xfrm flipV="1">
            <a:off x="69412" y="2376830"/>
            <a:ext cx="9013515" cy="91440"/>
          </a:xfrm>
          <a:prstGeom prst="rect">
            <a:avLst/>
          </a:prstGeom>
          <a:solidFill>
            <a:schemeClr val="accent1">
              <a:alpha val="100000"/>
            </a:schemeClr>
          </a:solidFill>
          <a:ln w="19050" cap="sq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Rectangle 7"/>
          <p:cNvSpPr/>
          <p:nvPr/>
        </p:nvSpPr>
        <p:spPr>
          <a:xfrm>
            <a:off x="69146" y="2341475"/>
            <a:ext cx="9013781" cy="45719"/>
          </a:xfrm>
          <a:prstGeom prst="rect">
            <a:avLst/>
          </a:prstGeom>
          <a:solidFill>
            <a:schemeClr val="accent1">
              <a:tint val="60000"/>
            </a:schemeClr>
          </a:solidFill>
          <a:ln w="19050" cap="sq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Rectangle 8"/>
          <p:cNvSpPr/>
          <p:nvPr/>
        </p:nvSpPr>
        <p:spPr>
          <a:xfrm>
            <a:off x="68306" y="2468880"/>
            <a:ext cx="9014621" cy="45720"/>
          </a:xfrm>
          <a:prstGeom prst="rect">
            <a:avLst/>
          </a:prstGeom>
          <a:solidFill>
            <a:schemeClr val="accent5"/>
          </a:solidFill>
          <a:ln w="19050" cap="sq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46304" y="6208776"/>
            <a:ext cx="457200" cy="457200"/>
          </a:xfrm>
        </p:spPr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077724-06D4-495C-B03B-AF2D9AAA0664}" type="datetime1">
              <a:rPr lang="en-US" smtClean="0"/>
              <a:t>6/15/2022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"/>
          </p:nvPr>
        </p:nvSpPr>
        <p:spPr>
          <a:xfrm>
            <a:off x="914400" y="1447800"/>
            <a:ext cx="3749040" cy="4572000"/>
          </a:xfrm>
        </p:spPr>
        <p:txBody>
          <a:bodyPr vert="horz"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2"/>
          </p:nvPr>
        </p:nvSpPr>
        <p:spPr>
          <a:xfrm>
            <a:off x="4933950" y="1447800"/>
            <a:ext cx="3749040" cy="4572000"/>
          </a:xfrm>
        </p:spPr>
        <p:txBody>
          <a:bodyPr vert="horz"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3050"/>
            <a:ext cx="7772400" cy="1143000"/>
          </a:xfrm>
        </p:spPr>
        <p:txBody>
          <a:bodyPr anchor="b" anchorCtr="0"/>
          <a:lstStyle>
            <a:lvl1pPr>
              <a:defRPr/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0" y="1447800"/>
            <a:ext cx="3733800" cy="762000"/>
          </a:xfrm>
          <a:noFill/>
          <a:ln w="12700" cap="sq" cmpd="sng" algn="ctr">
            <a:noFill/>
            <a:prstDash val="solid"/>
          </a:ln>
        </p:spPr>
        <p:txBody>
          <a:bodyPr lIns="91440" anchor="b" anchorCtr="0">
            <a:noAutofit/>
          </a:bodyPr>
          <a:lstStyle>
            <a:lvl1pPr marL="0" indent="0">
              <a:buNone/>
              <a:defRPr sz="2400" b="1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3"/>
          </p:nvPr>
        </p:nvSpPr>
        <p:spPr>
          <a:xfrm>
            <a:off x="4953000" y="1447800"/>
            <a:ext cx="3733800" cy="762000"/>
          </a:xfrm>
          <a:noFill/>
          <a:ln w="12700" cap="sq" cmpd="sng" algn="ctr">
            <a:noFill/>
            <a:prstDash val="solid"/>
          </a:ln>
        </p:spPr>
        <p:txBody>
          <a:bodyPr lIns="91440" anchor="b" anchorCtr="0">
            <a:noAutofit/>
          </a:bodyPr>
          <a:lstStyle>
            <a:lvl1pPr marL="0" indent="0">
              <a:buNone/>
              <a:defRPr sz="2400" b="1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F83953-9FEA-486D-A55A-0AB76258E05D}" type="datetime1">
              <a:rPr lang="en-US" smtClean="0"/>
              <a:t>6/15/2022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1" name="Content Placeholder 10"/>
          <p:cNvSpPr>
            <a:spLocks noGrp="1"/>
          </p:cNvSpPr>
          <p:nvPr>
            <p:ph sz="half" idx="2"/>
          </p:nvPr>
        </p:nvSpPr>
        <p:spPr>
          <a:xfrm>
            <a:off x="914400" y="2247900"/>
            <a:ext cx="3733800" cy="3886200"/>
          </a:xfrm>
        </p:spPr>
        <p:txBody>
          <a:bodyPr vert="horz"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13" name="Content Placeholder 12"/>
          <p:cNvSpPr>
            <a:spLocks noGrp="1"/>
          </p:cNvSpPr>
          <p:nvPr>
            <p:ph sz="half" idx="4"/>
          </p:nvPr>
        </p:nvSpPr>
        <p:spPr>
          <a:xfrm>
            <a:off x="4953000" y="2247900"/>
            <a:ext cx="3733800" cy="3886200"/>
          </a:xfrm>
        </p:spPr>
        <p:txBody>
          <a:bodyPr vert="horz"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38E7F6-9473-467F-A1FC-E022AC7EF31A}" type="datetime1">
              <a:rPr lang="en-US" smtClean="0"/>
              <a:t>6/15/2022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917B85-C7F3-474F-897F-796AD576CF20}" type="datetime1">
              <a:rPr lang="en-US" smtClean="0"/>
              <a:t>6/15/2022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FFFFFF"/>
          </a:solidFill>
          <a:ln w="19050" cap="sq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 useBgFill="1">
        <p:nvSpPr>
          <p:cNvPr id="9" name="Rounded Rectangle 8"/>
          <p:cNvSpPr/>
          <p:nvPr/>
        </p:nvSpPr>
        <p:spPr>
          <a:xfrm>
            <a:off x="64008" y="69755"/>
            <a:ext cx="9013372" cy="6693408"/>
          </a:xfrm>
          <a:prstGeom prst="roundRect">
            <a:avLst>
              <a:gd name="adj" fmla="val 4929"/>
            </a:avLst>
          </a:prstGeom>
          <a:ln w="6350" cap="sq" cmpd="sng" algn="ctr">
            <a:solidFill>
              <a:schemeClr val="tx1">
                <a:alpha val="100000"/>
              </a:schemeClr>
            </a:solidFill>
            <a:prstDash val="solid"/>
          </a:ln>
          <a:effectLst/>
        </p:spPr>
        <p:style>
          <a:lnRef idx="3">
            <a:schemeClr val="lt1"/>
          </a:lnRef>
          <a:fillRef idx="1001">
            <a:schemeClr val="l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3050"/>
            <a:ext cx="7772400" cy="1143000"/>
          </a:xfrm>
        </p:spPr>
        <p:txBody>
          <a:bodyPr anchor="b" anchorCtr="0"/>
          <a:lstStyle>
            <a:lvl1pPr algn="l">
              <a:buNone/>
              <a:defRPr sz="4000" b="0"/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914400" y="1600200"/>
            <a:ext cx="1905000" cy="4495800"/>
          </a:xfrm>
        </p:spPr>
        <p:txBody>
          <a:bodyPr/>
          <a:lstStyle>
            <a:lvl1pPr marL="0" indent="0">
              <a:buNone/>
              <a:defRPr sz="18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889EB-CDFA-441E-AD27-FC2F256A23CF}" type="datetime1">
              <a:rPr lang="en-US" smtClean="0"/>
              <a:t>6/15/2022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"/>
          </p:nvPr>
        </p:nvSpPr>
        <p:spPr>
          <a:xfrm>
            <a:off x="2971800" y="1600200"/>
            <a:ext cx="5715000" cy="4495800"/>
          </a:xfrm>
        </p:spPr>
        <p:txBody>
          <a:bodyPr vert="horz"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4900550"/>
            <a:ext cx="7315200" cy="522288"/>
          </a:xfrm>
        </p:spPr>
        <p:txBody>
          <a:bodyPr anchor="ctr">
            <a:noAutofit/>
          </a:bodyPr>
          <a:lstStyle>
            <a:lvl1pPr algn="l">
              <a:buNone/>
              <a:defRPr sz="2800" b="0"/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4400" y="5445825"/>
            <a:ext cx="7315200" cy="685800"/>
          </a:xfrm>
        </p:spPr>
        <p:txBody>
          <a:bodyPr/>
          <a:lstStyle>
            <a:lvl1pPr marL="0" indent="0">
              <a:buFontTx/>
              <a:buNone/>
              <a:defRPr sz="16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D55791-99F9-4A64-8A1B-4184AA163CC1}" type="datetime1">
              <a:rPr lang="en-US" smtClean="0"/>
              <a:t>6/15/2022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914400" y="6172200"/>
            <a:ext cx="3886200" cy="457200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46304" y="6208776"/>
            <a:ext cx="457200" cy="457200"/>
          </a:xfrm>
        </p:spPr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1" name="Rectangle 10"/>
          <p:cNvSpPr/>
          <p:nvPr/>
        </p:nvSpPr>
        <p:spPr>
          <a:xfrm flipV="1">
            <a:off x="68307" y="4683555"/>
            <a:ext cx="9006840" cy="91440"/>
          </a:xfrm>
          <a:prstGeom prst="rect">
            <a:avLst/>
          </a:prstGeom>
          <a:solidFill>
            <a:schemeClr val="accent1">
              <a:alpha val="100000"/>
            </a:schemeClr>
          </a:solidFill>
          <a:ln w="19050" cap="sq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2" name="Rectangle 11"/>
          <p:cNvSpPr/>
          <p:nvPr/>
        </p:nvSpPr>
        <p:spPr>
          <a:xfrm>
            <a:off x="68508" y="4650474"/>
            <a:ext cx="9006639" cy="45719"/>
          </a:xfrm>
          <a:prstGeom prst="rect">
            <a:avLst/>
          </a:prstGeom>
          <a:solidFill>
            <a:schemeClr val="accent1">
              <a:tint val="60000"/>
            </a:schemeClr>
          </a:solidFill>
          <a:ln w="19050" cap="sq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3" name="Rectangle 12"/>
          <p:cNvSpPr/>
          <p:nvPr/>
        </p:nvSpPr>
        <p:spPr>
          <a:xfrm>
            <a:off x="68510" y="4773224"/>
            <a:ext cx="9006637" cy="48807"/>
          </a:xfrm>
          <a:prstGeom prst="rect">
            <a:avLst/>
          </a:prstGeom>
          <a:solidFill>
            <a:schemeClr val="accent5"/>
          </a:solidFill>
          <a:ln w="19050" cap="sq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68308" y="66675"/>
            <a:ext cx="9001873" cy="4581525"/>
          </a:xfrm>
          <a:prstGeom prst="round2SameRect">
            <a:avLst>
              <a:gd name="adj1" fmla="val 7101"/>
              <a:gd name="adj2" fmla="val 0"/>
            </a:avLst>
          </a:prstGeom>
          <a:solidFill>
            <a:schemeClr val="bg2"/>
          </a:solidFill>
          <a:ln w="6350">
            <a:solidFill>
              <a:schemeClr val="tx1"/>
            </a:solidFill>
          </a:ln>
        </p:spPr>
        <p:txBody>
          <a:bodyPr/>
          <a:lstStyle>
            <a:lvl1pPr marL="0" indent="0">
              <a:buNone/>
              <a:defRPr sz="3200"/>
            </a:lvl1pPr>
          </a:lstStyle>
          <a:p>
            <a:r>
              <a:rPr kumimoji="0" lang="en-US"/>
              <a:t>Click icon to add picture</a:t>
            </a:r>
            <a:endParaRPr kumimoji="0"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FFFFFF"/>
          </a:solidFill>
          <a:ln w="12700" cap="flat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 useBgFill="1">
        <p:nvSpPr>
          <p:cNvPr id="8" name="Rounded Rectangle 7"/>
          <p:cNvSpPr/>
          <p:nvPr/>
        </p:nvSpPr>
        <p:spPr>
          <a:xfrm>
            <a:off x="64008" y="69755"/>
            <a:ext cx="9013372" cy="6693408"/>
          </a:xfrm>
          <a:prstGeom prst="roundRect">
            <a:avLst>
              <a:gd name="adj" fmla="val 4929"/>
            </a:avLst>
          </a:prstGeom>
          <a:ln w="6350" cap="sq" cmpd="sng" algn="ctr">
            <a:solidFill>
              <a:schemeClr val="tx1">
                <a:alpha val="100000"/>
              </a:schemeClr>
            </a:solidFill>
            <a:prstDash val="solid"/>
          </a:ln>
          <a:effectLst/>
        </p:spPr>
        <p:style>
          <a:lnRef idx="3">
            <a:schemeClr val="lt1"/>
          </a:lnRef>
          <a:fillRef idx="1001">
            <a:schemeClr val="l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2" name="Title Placeholder 21"/>
          <p:cNvSpPr>
            <a:spLocks noGrp="1"/>
          </p:cNvSpPr>
          <p:nvPr>
            <p:ph type="title"/>
          </p:nvPr>
        </p:nvSpPr>
        <p:spPr>
          <a:xfrm>
            <a:off x="914400" y="274638"/>
            <a:ext cx="7772400" cy="1143000"/>
          </a:xfrm>
          <a:prstGeom prst="rect">
            <a:avLst/>
          </a:prstGeom>
        </p:spPr>
        <p:txBody>
          <a:bodyPr bIns="91440" anchor="b" anchorCtr="0">
            <a:normAutofit/>
          </a:bodyPr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13" name="Text Placeholder 12"/>
          <p:cNvSpPr>
            <a:spLocks noGrp="1"/>
          </p:cNvSpPr>
          <p:nvPr>
            <p:ph type="body" idx="1"/>
          </p:nvPr>
        </p:nvSpPr>
        <p:spPr>
          <a:xfrm>
            <a:off x="914400" y="1447800"/>
            <a:ext cx="7772400" cy="4572000"/>
          </a:xfrm>
          <a:prstGeom prst="rect">
            <a:avLst/>
          </a:prstGeom>
        </p:spPr>
        <p:txBody>
          <a:bodyPr>
            <a:normAutofit/>
          </a:bodyPr>
          <a:lstStyle/>
          <a:p>
            <a:pPr lvl="0" eaLnBrk="1" latinLnBrk="0" hangingPunct="1"/>
            <a:r>
              <a:rPr kumimoji="0" lang="en-US"/>
              <a:t>Click to edit Master text styles</a:t>
            </a:r>
          </a:p>
          <a:p>
            <a:pPr lvl="1" eaLnBrk="1" latinLnBrk="0" hangingPunct="1"/>
            <a:r>
              <a:rPr kumimoji="0" lang="en-US"/>
              <a:t>Second level</a:t>
            </a:r>
          </a:p>
          <a:p>
            <a:pPr lvl="2" eaLnBrk="1" latinLnBrk="0" hangingPunct="1"/>
            <a:r>
              <a:rPr kumimoji="0" lang="en-US"/>
              <a:t>Third level</a:t>
            </a:r>
          </a:p>
          <a:p>
            <a:pPr lvl="3" eaLnBrk="1" latinLnBrk="0" hangingPunct="1"/>
            <a:r>
              <a:rPr kumimoji="0" lang="en-US"/>
              <a:t>Fourth level</a:t>
            </a:r>
          </a:p>
          <a:p>
            <a:pPr lvl="4" eaLnBrk="1" latinLnBrk="0" hangingPunct="1"/>
            <a:r>
              <a:rPr kumimoji="0" lang="en-US"/>
              <a:t>Fifth level</a:t>
            </a:r>
          </a:p>
        </p:txBody>
      </p:sp>
      <p:sp>
        <p:nvSpPr>
          <p:cNvPr id="14" name="Date Placeholder 13"/>
          <p:cNvSpPr>
            <a:spLocks noGrp="1"/>
          </p:cNvSpPr>
          <p:nvPr>
            <p:ph type="dt" sz="half" idx="2"/>
          </p:nvPr>
        </p:nvSpPr>
        <p:spPr>
          <a:xfrm>
            <a:off x="6172200" y="6191250"/>
            <a:ext cx="2476500" cy="476250"/>
          </a:xfrm>
          <a:prstGeom prst="rect">
            <a:avLst/>
          </a:prstGeom>
        </p:spPr>
        <p:txBody>
          <a:bodyPr anchor="ctr" anchorCtr="0"/>
          <a:lstStyle>
            <a:lvl1pPr algn="r" eaLnBrk="1" latinLnBrk="0" hangingPunct="1">
              <a:defRPr kumimoji="0" sz="1400">
                <a:solidFill>
                  <a:schemeClr val="tx2"/>
                </a:solidFill>
              </a:defRPr>
            </a:lvl1pPr>
          </a:lstStyle>
          <a:p>
            <a:fld id="{916CDDE2-BC22-4F91-81FB-41F95120B252}" type="datetime1">
              <a:rPr lang="en-US" smtClean="0"/>
              <a:t>6/15/2022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3"/>
          </p:nvPr>
        </p:nvSpPr>
        <p:spPr>
          <a:xfrm>
            <a:off x="914400" y="6172200"/>
            <a:ext cx="3962400" cy="457200"/>
          </a:xfrm>
          <a:prstGeom prst="rect">
            <a:avLst/>
          </a:prstGeom>
        </p:spPr>
        <p:txBody>
          <a:bodyPr anchor="ctr" anchorCtr="0"/>
          <a:lstStyle>
            <a:lvl1pPr eaLnBrk="1" latinLnBrk="0" hangingPunct="1">
              <a:defRPr kumimoji="0" sz="1400"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23" name="Slide Number Placeholder 22"/>
          <p:cNvSpPr>
            <a:spLocks noGrp="1"/>
          </p:cNvSpPr>
          <p:nvPr>
            <p:ph type="sldNum" sz="quarter" idx="4"/>
          </p:nvPr>
        </p:nvSpPr>
        <p:spPr>
          <a:xfrm>
            <a:off x="146304" y="6210300"/>
            <a:ext cx="457200" cy="457200"/>
          </a:xfrm>
          <a:prstGeom prst="ellipse">
            <a:avLst/>
          </a:prstGeom>
          <a:solidFill>
            <a:schemeClr val="accent1"/>
          </a:solidFill>
        </p:spPr>
        <p:txBody>
          <a:bodyPr wrap="none" lIns="0" tIns="0" rIns="0" bIns="0" anchor="ctr" anchorCtr="1">
            <a:noAutofit/>
          </a:bodyPr>
          <a:lstStyle>
            <a:lvl1pPr algn="ctr" eaLnBrk="1" latinLnBrk="0" hangingPunct="1">
              <a:defRPr kumimoji="0" sz="1400">
                <a:solidFill>
                  <a:srgbClr val="FFFFFF"/>
                </a:solidFill>
                <a:latin typeface="+mj-lt"/>
                <a:ea typeface="+mj-ea"/>
                <a:cs typeface="+mj-cs"/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hf hdr="0" ftr="0" dt="0"/>
  <p:txStyles>
    <p:titleStyle>
      <a:lvl1pPr algn="l" rtl="0" eaLnBrk="1" latinLnBrk="0" hangingPunct="1">
        <a:spcBef>
          <a:spcPct val="0"/>
        </a:spcBef>
        <a:buNone/>
        <a:defRPr kumimoji="0" sz="40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74320" indent="-274320" algn="l" rtl="0" eaLnBrk="1" latinLnBrk="0" hangingPunct="1">
        <a:spcBef>
          <a:spcPts val="580"/>
        </a:spcBef>
        <a:buClr>
          <a:schemeClr val="accent1"/>
        </a:buClr>
        <a:buSzPct val="85000"/>
        <a:buFont typeface="Wingdings 2"/>
        <a:buChar char=""/>
        <a:defRPr kumimoji="0" sz="2600" kern="1200">
          <a:solidFill>
            <a:schemeClr val="tx1"/>
          </a:solidFill>
          <a:latin typeface="+mn-lt"/>
          <a:ea typeface="+mn-ea"/>
          <a:cs typeface="+mn-cs"/>
        </a:defRPr>
      </a:lvl1pPr>
      <a:lvl2pPr marL="548640" indent="-228600" algn="l" rtl="0" eaLnBrk="1" latinLnBrk="0" hangingPunct="1">
        <a:spcBef>
          <a:spcPts val="370"/>
        </a:spcBef>
        <a:buClr>
          <a:schemeClr val="accent2"/>
        </a:buClr>
        <a:buSzPct val="85000"/>
        <a:buFont typeface="Wingdings 2"/>
        <a:buChar char=""/>
        <a:defRPr kumimoji="0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822960" indent="-228600" algn="l" rtl="0" eaLnBrk="1" latinLnBrk="0" hangingPunct="1">
        <a:spcBef>
          <a:spcPts val="370"/>
        </a:spcBef>
        <a:buClr>
          <a:schemeClr val="accent1">
            <a:tint val="60000"/>
          </a:schemeClr>
        </a:buClr>
        <a:buSzPct val="85000"/>
        <a:buFont typeface="Wingdings 2"/>
        <a:buChar char="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097280" indent="-228600" algn="l" rtl="0" eaLnBrk="1" latinLnBrk="0" hangingPunct="1">
        <a:spcBef>
          <a:spcPts val="370"/>
        </a:spcBef>
        <a:buClr>
          <a:schemeClr val="accent3"/>
        </a:buClr>
        <a:buSzPct val="80000"/>
        <a:buFont typeface="Wingdings 2"/>
        <a:buChar char="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indent="-228600" algn="l" rtl="0" eaLnBrk="1" latinLnBrk="0" hangingPunct="1">
        <a:spcBef>
          <a:spcPts val="370"/>
        </a:spcBef>
        <a:buClr>
          <a:schemeClr val="accent3"/>
        </a:buClr>
        <a:buFontTx/>
        <a:buChar char="o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1645920" indent="-228600" algn="l" rtl="0" eaLnBrk="1" latinLnBrk="0" hangingPunct="1">
        <a:spcBef>
          <a:spcPts val="370"/>
        </a:spcBef>
        <a:buClr>
          <a:schemeClr val="accent3"/>
        </a:buClr>
        <a:buChar char="•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1920240" indent="-228600" algn="l" rtl="0" eaLnBrk="1" latinLnBrk="0" hangingPunct="1">
        <a:spcBef>
          <a:spcPts val="370"/>
        </a:spcBef>
        <a:buClr>
          <a:schemeClr val="accent2"/>
        </a:buClr>
        <a:buChar char="•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2194560" indent="-228600" algn="l" rtl="0" eaLnBrk="1" latinLnBrk="0" hangingPunct="1">
        <a:spcBef>
          <a:spcPts val="370"/>
        </a:spcBef>
        <a:buClr>
          <a:schemeClr val="accent1">
            <a:tint val="60000"/>
          </a:schemeClr>
        </a:buClr>
        <a:buChar char="•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2468880" indent="-228600" algn="l" rtl="0" eaLnBrk="1" latinLnBrk="0" hangingPunct="1">
        <a:spcBef>
          <a:spcPts val="370"/>
        </a:spcBef>
        <a:buClr>
          <a:schemeClr val="accent2">
            <a:tint val="60000"/>
          </a:schemeClr>
        </a:buClr>
        <a:buChar char="•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researchgate.net/publication/348944556_Effects_of_Electric_Vehicle_Charging_Stations_on_Electricity_Grid_Challenges_and_Possible_Solutions" TargetMode="External"/><Relationship Id="rId2" Type="http://schemas.openxmlformats.org/officeDocument/2006/relationships/hyperlink" Target="https://doi.org/10.3311/PPee.19625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.jpeg"/><Relationship Id="rId4" Type="http://schemas.openxmlformats.org/officeDocument/2006/relationships/hyperlink" Target="https://www.researchgate.net/publication/358192310_Effects_of_Electric_Vehicles_and_PV_Units_on_the_Distribution_Network_a_Modified_IEEE_31_Buses_Distribution_Network_Case_Study" TargetMode="Externa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5800" y="3886200"/>
            <a:ext cx="7848600" cy="1752600"/>
          </a:xfrm>
        </p:spPr>
        <p:txBody>
          <a:bodyPr>
            <a:noAutofit/>
          </a:bodyPr>
          <a:lstStyle/>
          <a:p>
            <a:r>
              <a:rPr lang="en-US" sz="2400" dirty="0">
                <a:solidFill>
                  <a:schemeClr val="tx1"/>
                </a:solidFill>
              </a:rPr>
              <a:t>Shahab Sabzi</a:t>
            </a:r>
          </a:p>
          <a:p>
            <a:r>
              <a:rPr lang="en-US" sz="2400" dirty="0">
                <a:solidFill>
                  <a:schemeClr val="tx1"/>
                </a:solidFill>
              </a:rPr>
              <a:t>Supervisor: Dr. Laszlo </a:t>
            </a:r>
            <a:r>
              <a:rPr lang="en-US" sz="2400" dirty="0" err="1">
                <a:solidFill>
                  <a:schemeClr val="tx1"/>
                </a:solidFill>
              </a:rPr>
              <a:t>Vajta</a:t>
            </a:r>
            <a:endParaRPr lang="en-US" sz="2400" dirty="0">
              <a:solidFill>
                <a:schemeClr val="tx1"/>
              </a:solidFill>
            </a:endParaRPr>
          </a:p>
          <a:p>
            <a:r>
              <a:rPr lang="en-US" sz="2400" dirty="0">
                <a:solidFill>
                  <a:schemeClr val="tx1"/>
                </a:solidFill>
              </a:rPr>
              <a:t>June 2022</a:t>
            </a: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" y="1600200"/>
            <a:ext cx="8763000" cy="1470025"/>
          </a:xfrm>
        </p:spPr>
        <p:txBody>
          <a:bodyPr>
            <a:normAutofit/>
          </a:bodyPr>
          <a:lstStyle/>
          <a:p>
            <a:r>
              <a:rPr lang="en-US" sz="2800" dirty="0">
                <a:latin typeface="Book Antiqua" panose="02040602050305030304" pitchFamily="18" charset="0"/>
              </a:rPr>
              <a:t>AI-based electric vehicles charging</a:t>
            </a:r>
            <a:br>
              <a:rPr lang="en-US" sz="2800" dirty="0">
                <a:latin typeface="Book Antiqua" panose="02040602050305030304" pitchFamily="18" charset="0"/>
              </a:rPr>
            </a:br>
            <a:r>
              <a:rPr lang="en-US" sz="2800" dirty="0">
                <a:latin typeface="Book Antiqua" panose="02040602050305030304" pitchFamily="18" charset="0"/>
              </a:rPr>
              <a:t> strategy considering user behavior</a:t>
            </a:r>
          </a:p>
        </p:txBody>
      </p:sp>
      <p:pic>
        <p:nvPicPr>
          <p:cNvPr id="8194" name="Picture 2" descr="ESA - Budapest University of Technology and Economics logo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20480" y="123655"/>
            <a:ext cx="2026840" cy="5723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1</a:t>
            </a:fld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CD72939-24B3-2A2C-BBB7-CF2F9ECD81E0}"/>
              </a:ext>
            </a:extLst>
          </p:cNvPr>
          <p:cNvSpPr txBox="1"/>
          <p:nvPr/>
        </p:nvSpPr>
        <p:spPr>
          <a:xfrm>
            <a:off x="1466850" y="709835"/>
            <a:ext cx="61341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400" dirty="0">
                <a:solidFill>
                  <a:schemeClr val="accent2">
                    <a:lumMod val="75000"/>
                  </a:schemeClr>
                </a:solidFill>
              </a:rPr>
              <a:t>Faculty of Electrical Engineering and Informatics</a:t>
            </a:r>
          </a:p>
          <a:p>
            <a:pPr algn="ctr"/>
            <a:r>
              <a:rPr lang="en-US" sz="1400" dirty="0">
                <a:solidFill>
                  <a:schemeClr val="accent2">
                    <a:lumMod val="75000"/>
                  </a:schemeClr>
                </a:solidFill>
              </a:rPr>
              <a:t>Department of Control Engineering and Information Technology</a:t>
            </a:r>
          </a:p>
        </p:txBody>
      </p:sp>
    </p:spTree>
    <p:extLst>
      <p:ext uri="{BB962C8B-B14F-4D97-AF65-F5344CB8AC3E}">
        <p14:creationId xmlns:p14="http://schemas.microsoft.com/office/powerpoint/2010/main" val="232941152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107F5B5-824A-A791-6C63-88AE984008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10</a:t>
            </a:fld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E239A66-B65D-2B25-073A-62AB9E74B2D3}"/>
              </a:ext>
            </a:extLst>
          </p:cNvPr>
          <p:cNvSpPr txBox="1"/>
          <p:nvPr/>
        </p:nvSpPr>
        <p:spPr>
          <a:xfrm>
            <a:off x="409540" y="1447800"/>
            <a:ext cx="8031159" cy="5115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algn="just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b="1" dirty="0"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Importance</a:t>
            </a:r>
          </a:p>
          <a:p>
            <a:pPr marL="285750" indent="-285750" algn="just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b="1" dirty="0"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If we can’t guarantee privacy and security, drivers will not be willing to give us their information, and utility company will not trust our algorithm</a:t>
            </a:r>
            <a:endParaRPr lang="en-US" sz="1400" dirty="0">
              <a:latin typeface="Arial" panose="020B0604020202020204" pitchFamily="34" charset="0"/>
              <a:ea typeface="Times New Roman" panose="02020603050405020304" pitchFamily="18" charset="0"/>
              <a:cs typeface="Arial" panose="020B0604020202020204" pitchFamily="34" charset="0"/>
            </a:endParaRPr>
          </a:p>
          <a:p>
            <a:pPr marL="285750" indent="-285750" algn="just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dirty="0"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Our algorithm will utilizes sensitive data of drivers, and the network</a:t>
            </a:r>
          </a:p>
          <a:p>
            <a:pPr marL="285750" indent="-285750" algn="just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dirty="0"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The actors are connected to clouds and exchange information through internet</a:t>
            </a:r>
          </a:p>
          <a:p>
            <a:pPr marL="285750" indent="-285750" algn="just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dirty="0"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If the systems is breached and hackers can make false commands to drivers, there will be the risk for critical infrastructures breakdown</a:t>
            </a:r>
          </a:p>
          <a:p>
            <a:pPr marL="285750" indent="-285750" algn="just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dirty="0"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This kind of attacks can lead to incidents such as overloading transformers and therefore further damage to infrastructures </a:t>
            </a:r>
          </a:p>
          <a:p>
            <a:pPr marL="285750" indent="-285750" algn="just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hu-HU" sz="1400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Therefore, the whole platform is vulnerable to data breaches, and security </a:t>
            </a:r>
            <a:r>
              <a:rPr lang="en-US" sz="1400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and privacy </a:t>
            </a:r>
            <a:r>
              <a:rPr lang="hu-HU" sz="1400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becomes an essential factor to consider.</a:t>
            </a:r>
            <a:endParaRPr lang="en-US" sz="1400" dirty="0">
              <a:effectLst/>
              <a:latin typeface="Arial" panose="020B0604020202020204" pitchFamily="34" charset="0"/>
              <a:ea typeface="Times New Roman" panose="02020603050405020304" pitchFamily="18" charset="0"/>
              <a:cs typeface="Arial" panose="020B0604020202020204" pitchFamily="34" charset="0"/>
            </a:endParaRPr>
          </a:p>
          <a:p>
            <a:pPr marL="285750" indent="-285750" algn="just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dirty="0"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Therefore to prevents future harms, I conducted a review-based research on security aspects of EV-integrated grids to foresee the security challenges of our designed model and prevent such future issues. </a:t>
            </a:r>
          </a:p>
        </p:txBody>
      </p:sp>
      <p:pic>
        <p:nvPicPr>
          <p:cNvPr id="4" name="Picture 2" descr="ESA - Budapest University of Technology and Economics logo">
            <a:extLst>
              <a:ext uri="{FF2B5EF4-FFF2-40B4-BE49-F238E27FC236}">
                <a16:creationId xmlns:a16="http://schemas.microsoft.com/office/drawing/2014/main" id="{B9447640-F76D-71E0-0A33-10E98C51A65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53351" y="209268"/>
            <a:ext cx="2026840" cy="5723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BD669B7B-7937-AE9B-51A2-8C5E71AE99C1}"/>
              </a:ext>
            </a:extLst>
          </p:cNvPr>
          <p:cNvSpPr txBox="1"/>
          <p:nvPr/>
        </p:nvSpPr>
        <p:spPr>
          <a:xfrm>
            <a:off x="-76200" y="752651"/>
            <a:ext cx="6736634" cy="4969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1" algn="just">
              <a:lnSpc>
                <a:spcPct val="150000"/>
              </a:lnSpc>
              <a:spcBef>
                <a:spcPts val="1200"/>
              </a:spcBef>
              <a:spcAft>
                <a:spcPts val="300"/>
              </a:spcAft>
            </a:pPr>
            <a:r>
              <a:rPr lang="hu-HU" sz="2000" b="1" dirty="0">
                <a:solidFill>
                  <a:schemeClr val="tx2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Security considerations of EVs smart charging</a:t>
            </a:r>
            <a:endParaRPr lang="en-US" sz="2000" b="1" dirty="0">
              <a:solidFill>
                <a:schemeClr val="tx2"/>
              </a:solidFill>
              <a:latin typeface="Arial" panose="020B0604020202020204" pitchFamily="34" charset="0"/>
              <a:ea typeface="+mj-ea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7494168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107F5B5-824A-A791-6C63-88AE984008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11</a:t>
            </a:fld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E239A66-B65D-2B25-073A-62AB9E74B2D3}"/>
              </a:ext>
            </a:extLst>
          </p:cNvPr>
          <p:cNvSpPr txBox="1"/>
          <p:nvPr/>
        </p:nvSpPr>
        <p:spPr>
          <a:xfrm>
            <a:off x="425123" y="1219200"/>
            <a:ext cx="8083296" cy="3755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algn="just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dirty="0"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Security threats in such systems are summarized in the below table:</a:t>
            </a:r>
          </a:p>
        </p:txBody>
      </p:sp>
      <p:pic>
        <p:nvPicPr>
          <p:cNvPr id="4" name="Picture 2" descr="ESA - Budapest University of Technology and Economics logo">
            <a:extLst>
              <a:ext uri="{FF2B5EF4-FFF2-40B4-BE49-F238E27FC236}">
                <a16:creationId xmlns:a16="http://schemas.microsoft.com/office/drawing/2014/main" id="{ED076AD5-5339-785B-65A0-AB58AC80881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53351" y="209268"/>
            <a:ext cx="2026840" cy="5723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52FD30B6-702C-787F-242D-000892E57E79}"/>
              </a:ext>
            </a:extLst>
          </p:cNvPr>
          <p:cNvSpPr txBox="1"/>
          <p:nvPr/>
        </p:nvSpPr>
        <p:spPr>
          <a:xfrm>
            <a:off x="-228600" y="702080"/>
            <a:ext cx="6736634" cy="4969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1" algn="just">
              <a:lnSpc>
                <a:spcPct val="150000"/>
              </a:lnSpc>
              <a:spcBef>
                <a:spcPts val="1200"/>
              </a:spcBef>
              <a:spcAft>
                <a:spcPts val="300"/>
              </a:spcAft>
            </a:pPr>
            <a:r>
              <a:rPr lang="hu-HU" sz="2000" b="1" dirty="0">
                <a:solidFill>
                  <a:schemeClr val="tx2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Security considerations of EVs smart charging</a:t>
            </a:r>
            <a:endParaRPr lang="en-US" sz="2000" b="1" dirty="0">
              <a:solidFill>
                <a:schemeClr val="tx2"/>
              </a:solidFill>
              <a:latin typeface="Arial" panose="020B0604020202020204" pitchFamily="34" charset="0"/>
              <a:ea typeface="+mj-ea"/>
              <a:cs typeface="Arial" panose="020B0604020202020204" pitchFamily="34" charset="0"/>
            </a:endParaRP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C61406A4-DEE4-4AFD-8F7B-97E18D33EE5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17601920"/>
              </p:ext>
            </p:extLst>
          </p:nvPr>
        </p:nvGraphicFramePr>
        <p:xfrm>
          <a:off x="797052" y="1723878"/>
          <a:ext cx="7549896" cy="2871658"/>
        </p:xfrm>
        <a:graphic>
          <a:graphicData uri="http://schemas.openxmlformats.org/drawingml/2006/table">
            <a:tbl>
              <a:tblPr firstRow="1" firstCol="1" bandRow="1">
                <a:tableStyleId>{5940675A-B579-460E-94D1-54222C63F5DA}</a:tableStyleId>
              </a:tblPr>
              <a:tblGrid>
                <a:gridCol w="2891285">
                  <a:extLst>
                    <a:ext uri="{9D8B030D-6E8A-4147-A177-3AD203B41FA5}">
                      <a16:colId xmlns:a16="http://schemas.microsoft.com/office/drawing/2014/main" val="1798949912"/>
                    </a:ext>
                  </a:extLst>
                </a:gridCol>
                <a:gridCol w="4658611">
                  <a:extLst>
                    <a:ext uri="{9D8B030D-6E8A-4147-A177-3AD203B41FA5}">
                      <a16:colId xmlns:a16="http://schemas.microsoft.com/office/drawing/2014/main" val="2973273845"/>
                    </a:ext>
                  </a:extLst>
                </a:gridCol>
              </a:tblGrid>
              <a:tr h="356092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</a:pPr>
                      <a:r>
                        <a:rPr lang="en-US" sz="1400" b="1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Main attacks related to </a:t>
                      </a:r>
                      <a:r>
                        <a:rPr lang="en-US" sz="1400" b="1" dirty="0" err="1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EVCSMS</a:t>
                      </a:r>
                      <a:endParaRPr lang="en-US" sz="1400" b="1" dirty="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</a:pPr>
                      <a:r>
                        <a:rPr lang="en-US" sz="1400" b="1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Type of attack</a:t>
                      </a:r>
                      <a:endParaRPr lang="en-US" sz="1400" b="1" dirty="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631820659"/>
                  </a:ext>
                </a:extLst>
              </a:tr>
              <a:tr h="1228870">
                <a:tc>
                  <a:txBody>
                    <a:bodyPr/>
                    <a:lstStyle/>
                    <a:p>
                      <a:pPr marL="285750" indent="-285750" algn="l">
                        <a:lnSpc>
                          <a:spcPct val="107000"/>
                        </a:lnSpc>
                        <a:buFont typeface="Arial" panose="020B0604020202020204" pitchFamily="34" charset="0"/>
                        <a:buChar char="•"/>
                      </a:pPr>
                      <a:r>
                        <a:rPr lang="en-US" sz="140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Attacks Against the EVCS</a:t>
                      </a:r>
                      <a:endParaRPr lang="en-US" sz="140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285750" indent="-285750" algn="l">
                        <a:lnSpc>
                          <a:spcPct val="107000"/>
                        </a:lnSpc>
                        <a:buFont typeface="Arial" panose="020B0604020202020204" pitchFamily="34" charset="0"/>
                        <a:buChar char="•"/>
                      </a:pPr>
                      <a:r>
                        <a:rPr lang="en-US" sz="14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Charging Process and Settings Manipulation.</a:t>
                      </a:r>
                    </a:p>
                    <a:p>
                      <a:pPr marL="285750" indent="-285750" algn="l">
                        <a:lnSpc>
                          <a:spcPct val="107000"/>
                        </a:lnSpc>
                        <a:buFont typeface="Arial" panose="020B0604020202020204" pitchFamily="34" charset="0"/>
                        <a:buChar char="•"/>
                      </a:pPr>
                      <a:r>
                        <a:rPr lang="en-US" sz="14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Firmware Manipulation</a:t>
                      </a:r>
                    </a:p>
                    <a:p>
                      <a:pPr marL="285750" indent="-285750" algn="l">
                        <a:lnSpc>
                          <a:spcPct val="107000"/>
                        </a:lnSpc>
                        <a:buFont typeface="Arial" panose="020B0604020202020204" pitchFamily="34" charset="0"/>
                        <a:buChar char="•"/>
                      </a:pPr>
                      <a:r>
                        <a:rPr lang="en-US" sz="14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Billing Manipulation</a:t>
                      </a:r>
                    </a:p>
                    <a:p>
                      <a:pPr marL="285750" indent="-285750" algn="l">
                        <a:lnSpc>
                          <a:spcPct val="107000"/>
                        </a:lnSpc>
                        <a:buFont typeface="Arial" panose="020B0604020202020204" pitchFamily="34" charset="0"/>
                        <a:buChar char="•"/>
                      </a:pPr>
                      <a:r>
                        <a:rPr lang="en-US" sz="14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Bot Recruitment and Network Proxy</a:t>
                      </a:r>
                    </a:p>
                    <a:p>
                      <a:pPr marL="285750" indent="-285750" algn="l">
                        <a:lnSpc>
                          <a:spcPct val="107000"/>
                        </a:lnSpc>
                        <a:buFont typeface="Arial" panose="020B0604020202020204" pitchFamily="34" charset="0"/>
                        <a:buChar char="•"/>
                      </a:pPr>
                      <a:r>
                        <a:rPr lang="en-US" sz="14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Denial of Service (DoS)</a:t>
                      </a:r>
                      <a:endParaRPr lang="en-US" sz="1400" dirty="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370329164"/>
                  </a:ext>
                </a:extLst>
              </a:tr>
              <a:tr h="846704">
                <a:tc>
                  <a:txBody>
                    <a:bodyPr/>
                    <a:lstStyle/>
                    <a:p>
                      <a:pPr marL="285750" indent="-285750" algn="l">
                        <a:lnSpc>
                          <a:spcPct val="107000"/>
                        </a:lnSpc>
                        <a:buFont typeface="Arial" panose="020B0604020202020204" pitchFamily="34" charset="0"/>
                        <a:buChar char="•"/>
                      </a:pPr>
                      <a:r>
                        <a:rPr lang="en-US" sz="140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Attacks Against the User</a:t>
                      </a:r>
                      <a:endParaRPr lang="en-US" sz="140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285750" indent="-285750" algn="l">
                        <a:lnSpc>
                          <a:spcPct val="107000"/>
                        </a:lnSpc>
                        <a:buFont typeface="Arial" panose="020B0604020202020204" pitchFamily="34" charset="0"/>
                        <a:buChar char="•"/>
                      </a:pPr>
                      <a:r>
                        <a:rPr lang="en-US" sz="140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Charging Data/Record Theft.</a:t>
                      </a:r>
                    </a:p>
                    <a:p>
                      <a:pPr marL="285750" indent="-285750" algn="l">
                        <a:lnSpc>
                          <a:spcPct val="107000"/>
                        </a:lnSpc>
                        <a:buFont typeface="Arial" panose="020B0604020202020204" pitchFamily="34" charset="0"/>
                        <a:buChar char="•"/>
                      </a:pPr>
                      <a:r>
                        <a:rPr lang="en-US" sz="140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Payment Fraud</a:t>
                      </a:r>
                    </a:p>
                    <a:p>
                      <a:pPr marL="285750" indent="-285750" algn="l">
                        <a:lnSpc>
                          <a:spcPct val="107000"/>
                        </a:lnSpc>
                        <a:buFont typeface="Arial" panose="020B0604020202020204" pitchFamily="34" charset="0"/>
                        <a:buChar char="•"/>
                      </a:pPr>
                      <a:r>
                        <a:rPr lang="en-US" sz="140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Personally Identifiable Information Leakage</a:t>
                      </a:r>
                      <a:endParaRPr lang="en-US" sz="140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402791428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285750" indent="-285750" algn="l">
                        <a:lnSpc>
                          <a:spcPct val="107000"/>
                        </a:lnSpc>
                        <a:buFont typeface="Arial" panose="020B0604020202020204" pitchFamily="34" charset="0"/>
                        <a:buChar char="•"/>
                      </a:pPr>
                      <a:r>
                        <a:rPr lang="en-US" sz="14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Attacks Against the Power Grid</a:t>
                      </a:r>
                      <a:endParaRPr lang="en-US" sz="1400" dirty="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285750" indent="-285750" algn="l">
                        <a:lnSpc>
                          <a:spcPct val="107000"/>
                        </a:lnSpc>
                        <a:buFont typeface="Arial" panose="020B0604020202020204" pitchFamily="34" charset="0"/>
                        <a:buChar char="•"/>
                      </a:pPr>
                      <a:r>
                        <a:rPr lang="en-US" sz="14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frequency instability attacks</a:t>
                      </a:r>
                    </a:p>
                    <a:p>
                      <a:pPr marL="285750" indent="-285750" algn="l">
                        <a:lnSpc>
                          <a:spcPct val="107000"/>
                        </a:lnSpc>
                        <a:buFont typeface="Arial" panose="020B0604020202020204" pitchFamily="34" charset="0"/>
                        <a:buChar char="•"/>
                      </a:pPr>
                      <a:r>
                        <a:rPr lang="en-US" sz="14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Increase in Charging Demand</a:t>
                      </a:r>
                      <a:endParaRPr lang="en-US" sz="1400" dirty="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596943053"/>
                  </a:ext>
                </a:extLst>
              </a:tr>
            </a:tbl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4F7ACA43-420E-8EFA-C39F-1DFF360F796D}"/>
              </a:ext>
            </a:extLst>
          </p:cNvPr>
          <p:cNvSpPr txBox="1"/>
          <p:nvPr/>
        </p:nvSpPr>
        <p:spPr>
          <a:xfrm>
            <a:off x="243332" y="4612214"/>
            <a:ext cx="8083296" cy="3755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indent="457200" algn="just">
              <a:lnSpc>
                <a:spcPct val="150000"/>
              </a:lnSpc>
              <a:spcAft>
                <a:spcPts val="600"/>
              </a:spcAft>
            </a:pPr>
            <a:r>
              <a:rPr lang="en-US" sz="1400" dirty="0"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Some </a:t>
            </a: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standards to follow while designing such system</a:t>
            </a:r>
          </a:p>
        </p:txBody>
      </p:sp>
      <p:graphicFrame>
        <p:nvGraphicFramePr>
          <p:cNvPr id="9" name="Table 9">
            <a:extLst>
              <a:ext uri="{FF2B5EF4-FFF2-40B4-BE49-F238E27FC236}">
                <a16:creationId xmlns:a16="http://schemas.microsoft.com/office/drawing/2014/main" id="{2AD42D16-39DE-AC53-2480-BB9B76BF51A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57794988"/>
              </p:ext>
            </p:extLst>
          </p:nvPr>
        </p:nvGraphicFramePr>
        <p:xfrm>
          <a:off x="1418771" y="5045966"/>
          <a:ext cx="6096000" cy="12620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032000">
                  <a:extLst>
                    <a:ext uri="{9D8B030D-6E8A-4147-A177-3AD203B41FA5}">
                      <a16:colId xmlns:a16="http://schemas.microsoft.com/office/drawing/2014/main" val="310566319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3960984994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62196740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14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SAE </a:t>
                      </a:r>
                      <a:r>
                        <a:rPr lang="en-US" sz="1400" dirty="0" err="1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J2293</a:t>
                      </a:r>
                      <a:endParaRPr lang="en-US" sz="14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285750" indent="-285750" algn="just">
                        <a:lnSpc>
                          <a:spcPct val="150000"/>
                        </a:lnSpc>
                        <a:spcAft>
                          <a:spcPts val="60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en-US" sz="14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SAE </a:t>
                      </a:r>
                      <a:r>
                        <a:rPr lang="en-US" sz="1400" dirty="0" err="1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J2836</a:t>
                      </a:r>
                      <a:r>
                        <a:rPr lang="en-US" sz="14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/2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285750" indent="-285750" algn="just">
                        <a:lnSpc>
                          <a:spcPct val="150000"/>
                        </a:lnSpc>
                        <a:spcAft>
                          <a:spcPts val="60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en-US" sz="1400" dirty="0" err="1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J2847</a:t>
                      </a:r>
                      <a:r>
                        <a:rPr lang="en-US" sz="14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/3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98324994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14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SAE </a:t>
                      </a:r>
                      <a:r>
                        <a:rPr lang="en-US" sz="1400" dirty="0" err="1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J2836</a:t>
                      </a:r>
                      <a:r>
                        <a:rPr lang="en-US" sz="14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/1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285750" indent="-285750" algn="just">
                        <a:lnSpc>
                          <a:spcPct val="150000"/>
                        </a:lnSpc>
                        <a:spcAft>
                          <a:spcPts val="60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en-US" sz="1400" dirty="0" err="1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J2847</a:t>
                      </a:r>
                      <a:r>
                        <a:rPr lang="en-US" sz="14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/2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285750" indent="-285750" algn="just">
                        <a:lnSpc>
                          <a:spcPct val="150000"/>
                        </a:lnSpc>
                        <a:spcAft>
                          <a:spcPts val="60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en-US" sz="14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SAE </a:t>
                      </a:r>
                      <a:r>
                        <a:rPr lang="en-US" sz="1400" dirty="0" err="1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J2931</a:t>
                      </a:r>
                      <a:endParaRPr lang="en-US" sz="14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18578422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1400" dirty="0" err="1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J2847</a:t>
                      </a:r>
                      <a:r>
                        <a:rPr lang="en-US" sz="14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/1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endParaRPr lang="en-US" sz="14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285750" indent="-285750" algn="just">
                        <a:lnSpc>
                          <a:spcPct val="150000"/>
                        </a:lnSpc>
                        <a:spcAft>
                          <a:spcPts val="60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en-US" sz="14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SAE </a:t>
                      </a:r>
                      <a:r>
                        <a:rPr lang="en-US" sz="1400" dirty="0" err="1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J2836</a:t>
                      </a:r>
                      <a:r>
                        <a:rPr lang="en-US" sz="14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/3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14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SAE </a:t>
                      </a:r>
                      <a:r>
                        <a:rPr lang="en-US" sz="1400" dirty="0" err="1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J2931</a:t>
                      </a:r>
                      <a:r>
                        <a:rPr lang="en-US" sz="14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/2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576601328"/>
                  </a:ext>
                </a:extLst>
              </a:tr>
            </a:tbl>
          </a:graphicData>
        </a:graphic>
      </p:graphicFrame>
      <p:sp>
        <p:nvSpPr>
          <p:cNvPr id="10" name="TextBox 9">
            <a:extLst>
              <a:ext uri="{FF2B5EF4-FFF2-40B4-BE49-F238E27FC236}">
                <a16:creationId xmlns:a16="http://schemas.microsoft.com/office/drawing/2014/main" id="{55864901-A490-46C2-FE74-2C0F140FCB62}"/>
              </a:ext>
            </a:extLst>
          </p:cNvPr>
          <p:cNvSpPr txBox="1"/>
          <p:nvPr/>
        </p:nvSpPr>
        <p:spPr>
          <a:xfrm>
            <a:off x="603504" y="6092420"/>
            <a:ext cx="8083296" cy="3755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algn="just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dirty="0"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This research was supported by </a:t>
            </a:r>
            <a:r>
              <a:rPr lang="en-US" sz="1400" dirty="0" err="1"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IoTAC</a:t>
            </a:r>
            <a:r>
              <a:rPr lang="en-US" sz="1400" dirty="0"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 —</a:t>
            </a:r>
            <a:r>
              <a:rPr lang="en-US" sz="1400" dirty="0" err="1"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H2020</a:t>
            </a:r>
            <a:r>
              <a:rPr lang="en-US" sz="1400" dirty="0"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 project</a:t>
            </a:r>
            <a:endParaRPr lang="en-US" sz="1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5776631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107F5B5-824A-A791-6C63-88AE984008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>
                <a:latin typeface="Arial" panose="020B0604020202020204" pitchFamily="34" charset="0"/>
                <a:cs typeface="Arial" panose="020B0604020202020204" pitchFamily="34" charset="0"/>
              </a:rPr>
              <a:pPr/>
              <a:t>12</a:t>
            </a:fld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658C0FA-121E-303A-8707-F4E3549A4074}"/>
              </a:ext>
            </a:extLst>
          </p:cNvPr>
          <p:cNvSpPr txBox="1"/>
          <p:nvPr/>
        </p:nvSpPr>
        <p:spPr>
          <a:xfrm>
            <a:off x="405384" y="1764907"/>
            <a:ext cx="7902935" cy="290335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algn="just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00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In our research </a:t>
            </a:r>
            <a:r>
              <a:rPr lang="en-US" sz="1600" dirty="0"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we will develop an algorithm based on artificial intelligence methods to forecast drivers behavior in charging</a:t>
            </a:r>
          </a:p>
          <a:p>
            <a:pPr marL="285750" indent="-285750" algn="just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00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This algo</a:t>
            </a:r>
            <a:r>
              <a:rPr lang="en-US" sz="1600" dirty="0"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rithm will determine the level of price sensitivity, time sensitivity and SoC sensitivity based on socio-demographics attributes</a:t>
            </a:r>
            <a:endParaRPr lang="en-US" sz="1600" dirty="0">
              <a:effectLst/>
              <a:latin typeface="Arial" panose="020B0604020202020204" pitchFamily="34" charset="0"/>
              <a:ea typeface="Times New Roman" panose="02020603050405020304" pitchFamily="18" charset="0"/>
              <a:cs typeface="Arial" panose="020B0604020202020204" pitchFamily="34" charset="0"/>
            </a:endParaRPr>
          </a:p>
          <a:p>
            <a:pPr marL="285750" indent="-285750" algn="just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00" dirty="0"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The developed model then will be used as an input in charging coordination, where the output of the optimization problem will be charging offers to drivers</a:t>
            </a:r>
          </a:p>
          <a:p>
            <a:pPr marL="285750" indent="-285750" algn="just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00" dirty="0"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It is targeted to affect the charging behavior of drivers in futures</a:t>
            </a:r>
          </a:p>
        </p:txBody>
      </p:sp>
      <p:pic>
        <p:nvPicPr>
          <p:cNvPr id="4" name="Picture 2" descr="ESA - Budapest University of Technology and Economics logo">
            <a:extLst>
              <a:ext uri="{FF2B5EF4-FFF2-40B4-BE49-F238E27FC236}">
                <a16:creationId xmlns:a16="http://schemas.microsoft.com/office/drawing/2014/main" id="{7FB284CF-DD87-4C12-46F6-2F7FCF475A8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53351" y="209268"/>
            <a:ext cx="2026840" cy="5723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02350C36-8563-368C-26C0-F3FE2F4C9026}"/>
              </a:ext>
            </a:extLst>
          </p:cNvPr>
          <p:cNvSpPr txBox="1"/>
          <p:nvPr/>
        </p:nvSpPr>
        <p:spPr>
          <a:xfrm>
            <a:off x="190500" y="1024752"/>
            <a:ext cx="6591300" cy="4969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1" algn="just">
              <a:lnSpc>
                <a:spcPct val="150000"/>
              </a:lnSpc>
              <a:spcBef>
                <a:spcPts val="1200"/>
              </a:spcBef>
              <a:spcAft>
                <a:spcPts val="300"/>
              </a:spcAft>
            </a:pPr>
            <a:r>
              <a:rPr lang="hu-HU" sz="2000" b="1" dirty="0">
                <a:solidFill>
                  <a:schemeClr val="tx2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Drivers' behavior modeling using deep learning</a:t>
            </a:r>
            <a:endParaRPr lang="en-US" sz="2000" b="1" dirty="0">
              <a:solidFill>
                <a:schemeClr val="tx2"/>
              </a:solidFill>
              <a:latin typeface="Arial" panose="020B0604020202020204" pitchFamily="34" charset="0"/>
              <a:ea typeface="+mj-ea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5816855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FAD010A-6B31-7BB7-0AD7-EA74193CE6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13</a:t>
            </a:fld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0D0939E-AF60-A94A-4E6B-0D0245A4AB76}"/>
              </a:ext>
            </a:extLst>
          </p:cNvPr>
          <p:cNvSpPr txBox="1"/>
          <p:nvPr/>
        </p:nvSpPr>
        <p:spPr>
          <a:xfrm>
            <a:off x="787400" y="3417277"/>
            <a:ext cx="6452570" cy="30993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algn="just">
              <a:lnSpc>
                <a:spcPct val="150000"/>
              </a:lnSpc>
              <a:spcAft>
                <a:spcPts val="600"/>
              </a:spcAft>
              <a:buFont typeface="Wingdings" panose="05000000000000000000" pitchFamily="2" charset="2"/>
              <a:buChar char="ü"/>
            </a:pPr>
            <a:r>
              <a:rPr lang="hu-HU" sz="1400" b="1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In our questionnaire, we asked Hungarian drivers the following socio-demographic questions:</a:t>
            </a:r>
            <a:endParaRPr lang="en-US" sz="1400" b="1" dirty="0">
              <a:effectLst/>
              <a:latin typeface="Arial" panose="020B0604020202020204" pitchFamily="34" charset="0"/>
              <a:ea typeface="Times New Roman" panose="02020603050405020304" pitchFamily="18" charset="0"/>
              <a:cs typeface="Arial" panose="020B0604020202020204" pitchFamily="34" charset="0"/>
            </a:endParaRPr>
          </a:p>
          <a:p>
            <a:pPr marL="342900" lvl="0" indent="-342900" algn="just">
              <a:lnSpc>
                <a:spcPct val="150000"/>
              </a:lnSpc>
              <a:spcAft>
                <a:spcPts val="600"/>
              </a:spcAft>
              <a:buFont typeface="Symbol" panose="05050102010706020507" pitchFamily="18" charset="2"/>
              <a:buChar char=""/>
            </a:pPr>
            <a:r>
              <a:rPr lang="hu-HU" sz="1400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Driving experience</a:t>
            </a:r>
            <a:endParaRPr lang="en-US" sz="1400" dirty="0">
              <a:effectLst/>
              <a:latin typeface="Arial" panose="020B0604020202020204" pitchFamily="34" charset="0"/>
              <a:ea typeface="Times New Roman" panose="02020603050405020304" pitchFamily="18" charset="0"/>
              <a:cs typeface="Arial" panose="020B0604020202020204" pitchFamily="34" charset="0"/>
            </a:endParaRPr>
          </a:p>
          <a:p>
            <a:pPr marL="342900" lvl="0" indent="-342900" algn="just">
              <a:lnSpc>
                <a:spcPct val="150000"/>
              </a:lnSpc>
              <a:spcAft>
                <a:spcPts val="600"/>
              </a:spcAft>
              <a:buFont typeface="Symbol" panose="05050102010706020507" pitchFamily="18" charset="2"/>
              <a:buChar char=""/>
            </a:pPr>
            <a:r>
              <a:rPr lang="hu-HU" sz="1400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Since when they are using EVs</a:t>
            </a:r>
            <a:endParaRPr lang="en-US" sz="1400" dirty="0">
              <a:effectLst/>
              <a:latin typeface="Arial" panose="020B0604020202020204" pitchFamily="34" charset="0"/>
              <a:ea typeface="Times New Roman" panose="02020603050405020304" pitchFamily="18" charset="0"/>
              <a:cs typeface="Arial" panose="020B0604020202020204" pitchFamily="34" charset="0"/>
            </a:endParaRPr>
          </a:p>
          <a:p>
            <a:pPr marL="342900" lvl="0" indent="-342900" algn="just">
              <a:lnSpc>
                <a:spcPct val="150000"/>
              </a:lnSpc>
              <a:spcAft>
                <a:spcPts val="600"/>
              </a:spcAft>
              <a:buFont typeface="Symbol" panose="05050102010706020507" pitchFamily="18" charset="2"/>
              <a:buChar char=""/>
            </a:pPr>
            <a:r>
              <a:rPr lang="hu-HU" sz="1400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Age </a:t>
            </a:r>
            <a:endParaRPr lang="en-US" sz="1400" dirty="0">
              <a:effectLst/>
              <a:latin typeface="Arial" panose="020B0604020202020204" pitchFamily="34" charset="0"/>
              <a:ea typeface="Times New Roman" panose="02020603050405020304" pitchFamily="18" charset="0"/>
              <a:cs typeface="Arial" panose="020B0604020202020204" pitchFamily="34" charset="0"/>
            </a:endParaRPr>
          </a:p>
          <a:p>
            <a:pPr marL="342900" lvl="0" indent="-342900" algn="just">
              <a:lnSpc>
                <a:spcPct val="150000"/>
              </a:lnSpc>
              <a:spcAft>
                <a:spcPts val="600"/>
              </a:spcAft>
              <a:buFont typeface="Symbol" panose="05050102010706020507" pitchFamily="18" charset="2"/>
              <a:buChar char=""/>
            </a:pPr>
            <a:r>
              <a:rPr lang="hu-HU" sz="1400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Gender</a:t>
            </a:r>
            <a:endParaRPr lang="en-US" sz="1400" dirty="0">
              <a:effectLst/>
              <a:latin typeface="Arial" panose="020B0604020202020204" pitchFamily="34" charset="0"/>
              <a:ea typeface="Times New Roman" panose="02020603050405020304" pitchFamily="18" charset="0"/>
              <a:cs typeface="Arial" panose="020B0604020202020204" pitchFamily="34" charset="0"/>
            </a:endParaRPr>
          </a:p>
          <a:p>
            <a:pPr marL="342900" lvl="0" indent="-342900" algn="just">
              <a:lnSpc>
                <a:spcPct val="150000"/>
              </a:lnSpc>
              <a:spcAft>
                <a:spcPts val="600"/>
              </a:spcAft>
              <a:buFont typeface="Symbol" panose="05050102010706020507" pitchFamily="18" charset="2"/>
              <a:buChar char=""/>
            </a:pPr>
            <a:r>
              <a:rPr lang="hu-HU" sz="1400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Education level</a:t>
            </a:r>
            <a:endParaRPr lang="en-US" sz="1400" dirty="0">
              <a:effectLst/>
              <a:latin typeface="Arial" panose="020B0604020202020204" pitchFamily="34" charset="0"/>
              <a:ea typeface="Times New Roman" panose="02020603050405020304" pitchFamily="18" charset="0"/>
              <a:cs typeface="Arial" panose="020B0604020202020204" pitchFamily="34" charset="0"/>
            </a:endParaRPr>
          </a:p>
          <a:p>
            <a:pPr marL="342900" lvl="0" indent="-342900" algn="just">
              <a:lnSpc>
                <a:spcPct val="150000"/>
              </a:lnSpc>
              <a:spcAft>
                <a:spcPts val="600"/>
              </a:spcAft>
              <a:buFont typeface="Symbol" panose="05050102010706020507" pitchFamily="18" charset="2"/>
              <a:buChar char=""/>
            </a:pPr>
            <a:r>
              <a:rPr lang="hu-HU" sz="1400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Income</a:t>
            </a:r>
            <a:endParaRPr lang="en-US" sz="1400" dirty="0">
              <a:effectLst/>
              <a:latin typeface="Arial" panose="020B0604020202020204" pitchFamily="34" charset="0"/>
              <a:ea typeface="Times New Roman" panose="02020603050405020304" pitchFamily="18" charset="0"/>
              <a:cs typeface="Arial" panose="020B0604020202020204" pitchFamily="34" charset="0"/>
            </a:endParaRPr>
          </a:p>
        </p:txBody>
      </p:sp>
      <p:pic>
        <p:nvPicPr>
          <p:cNvPr id="9" name="Picture 2" descr="ESA - Budapest University of Technology and Economics logo">
            <a:extLst>
              <a:ext uri="{FF2B5EF4-FFF2-40B4-BE49-F238E27FC236}">
                <a16:creationId xmlns:a16="http://schemas.microsoft.com/office/drawing/2014/main" id="{E6901E43-8C02-F8D2-F860-BCE11AC5AE9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53351" y="209268"/>
            <a:ext cx="2026840" cy="5723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29A9BA71-8797-4434-03E8-4475ACDBE031}"/>
              </a:ext>
            </a:extLst>
          </p:cNvPr>
          <p:cNvSpPr txBox="1"/>
          <p:nvPr/>
        </p:nvSpPr>
        <p:spPr>
          <a:xfrm>
            <a:off x="609600" y="1447800"/>
            <a:ext cx="8083296" cy="189904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algn="just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To develop the deep-learning model we needed a database that is consistent with our needs.</a:t>
            </a:r>
          </a:p>
          <a:p>
            <a:pPr marL="285750" indent="-285750" algn="just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dirty="0"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Dataset is prepared using a questionnaire.</a:t>
            </a:r>
            <a:endParaRPr lang="en-US" sz="1400" dirty="0">
              <a:effectLst/>
              <a:latin typeface="Arial" panose="020B0604020202020204" pitchFamily="34" charset="0"/>
              <a:ea typeface="Times New Roman" panose="02020603050405020304" pitchFamily="18" charset="0"/>
              <a:cs typeface="Arial" panose="020B0604020202020204" pitchFamily="34" charset="0"/>
            </a:endParaRPr>
          </a:p>
          <a:p>
            <a:pPr marL="285750" indent="-285750" algn="just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hu-HU" sz="1400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So far, the dataset has been </a:t>
            </a:r>
            <a:r>
              <a:rPr lang="en-US" sz="1400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mostly</a:t>
            </a:r>
            <a:r>
              <a:rPr lang="hu-HU" sz="1400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 prepared</a:t>
            </a:r>
            <a:r>
              <a:rPr lang="en-US" sz="1400" dirty="0"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.</a:t>
            </a:r>
          </a:p>
          <a:p>
            <a:pPr marL="285750" indent="-285750" algn="just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After obtaining the dataset</a:t>
            </a:r>
            <a:r>
              <a:rPr lang="en-US" sz="1400" dirty="0"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, t</a:t>
            </a:r>
            <a:r>
              <a:rPr lang="hu-HU" sz="1400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he next step would be to </a:t>
            </a:r>
            <a:r>
              <a:rPr lang="en-US" sz="1400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develop a deep learning method which best fit our dataset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96C6090-FD9B-B960-93C6-8DB50A3F0018}"/>
              </a:ext>
            </a:extLst>
          </p:cNvPr>
          <p:cNvSpPr txBox="1"/>
          <p:nvPr/>
        </p:nvSpPr>
        <p:spPr>
          <a:xfrm>
            <a:off x="190500" y="1024752"/>
            <a:ext cx="6591300" cy="4969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1" algn="just">
              <a:lnSpc>
                <a:spcPct val="150000"/>
              </a:lnSpc>
              <a:spcBef>
                <a:spcPts val="1200"/>
              </a:spcBef>
              <a:spcAft>
                <a:spcPts val="300"/>
              </a:spcAft>
            </a:pPr>
            <a:r>
              <a:rPr lang="hu-HU" sz="2000" b="1" dirty="0">
                <a:solidFill>
                  <a:schemeClr val="tx2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Drivers' behavior modeling using deep learning</a:t>
            </a:r>
            <a:endParaRPr lang="en-US" sz="2000" b="1" dirty="0">
              <a:solidFill>
                <a:schemeClr val="tx2"/>
              </a:solidFill>
              <a:latin typeface="Arial" panose="020B0604020202020204" pitchFamily="34" charset="0"/>
              <a:ea typeface="+mj-ea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5843495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FAD010A-6B31-7BB7-0AD7-EA74193CE6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14</a:t>
            </a:fld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0D0939E-AF60-A94A-4E6B-0D0245A4AB76}"/>
              </a:ext>
            </a:extLst>
          </p:cNvPr>
          <p:cNvSpPr txBox="1"/>
          <p:nvPr/>
        </p:nvSpPr>
        <p:spPr>
          <a:xfrm>
            <a:off x="374904" y="1383839"/>
            <a:ext cx="7904747" cy="134504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indent="457200" algn="just">
              <a:lnSpc>
                <a:spcPct val="150000"/>
              </a:lnSpc>
              <a:spcAft>
                <a:spcPts val="600"/>
              </a:spcAft>
            </a:pPr>
            <a:r>
              <a:rPr lang="en-US" sz="1400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In our questionnaire we </a:t>
            </a:r>
            <a:r>
              <a:rPr lang="hu-HU" sz="1400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asked </a:t>
            </a:r>
            <a:r>
              <a:rPr lang="en-US" sz="1400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EV users in Hungary</a:t>
            </a:r>
            <a:r>
              <a:rPr lang="hu-HU" sz="1400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 whether they would charge in a particular situation. The situation is made of SoC, the queuing time, and the charging fee. For each parameter, we considered the values shown in </a:t>
            </a:r>
            <a:r>
              <a:rPr lang="en-US" sz="1400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the </a:t>
            </a:r>
            <a:r>
              <a:rPr lang="hu-HU" sz="1400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Table. Therefore, since we have three parameters and each has three values, the total number of questions is </a:t>
            </a:r>
            <a:r>
              <a:rPr lang="hu-HU" sz="1400" i="1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Q</a:t>
            </a:r>
            <a:r>
              <a:rPr lang="hu-HU" sz="1400" i="1" baseline="-25000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total</a:t>
            </a:r>
            <a:r>
              <a:rPr lang="hu-HU" sz="1400" i="1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=3</a:t>
            </a:r>
            <a:r>
              <a:rPr lang="hu-HU" sz="1400" i="1" baseline="30000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3</a:t>
            </a:r>
            <a:r>
              <a:rPr lang="hu-HU" sz="1400" i="1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=27</a:t>
            </a:r>
            <a:r>
              <a:rPr lang="hu-HU" sz="1400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. </a:t>
            </a:r>
            <a:endParaRPr lang="en-US" sz="1400" dirty="0">
              <a:effectLst/>
              <a:latin typeface="Arial" panose="020B0604020202020204" pitchFamily="34" charset="0"/>
              <a:ea typeface="Times New Roman" panose="02020603050405020304" pitchFamily="18" charset="0"/>
              <a:cs typeface="Arial" panose="020B0604020202020204" pitchFamily="34" charset="0"/>
            </a:endParaRPr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9E619FF5-DA1D-7C95-C1FB-0E514CA198E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1240059"/>
              </p:ext>
            </p:extLst>
          </p:nvPr>
        </p:nvGraphicFramePr>
        <p:xfrm>
          <a:off x="619794" y="2971800"/>
          <a:ext cx="7904745" cy="1065913"/>
        </p:xfrm>
        <a:graphic>
          <a:graphicData uri="http://schemas.openxmlformats.org/drawingml/2006/table">
            <a:tbl>
              <a:tblPr firstRow="1" firstCol="1" bandRow="1">
                <a:tableStyleId>{5FD0F851-EC5A-4D38-B0AD-8093EC10F338}</a:tableStyleId>
              </a:tblPr>
              <a:tblGrid>
                <a:gridCol w="2641012">
                  <a:extLst>
                    <a:ext uri="{9D8B030D-6E8A-4147-A177-3AD203B41FA5}">
                      <a16:colId xmlns:a16="http://schemas.microsoft.com/office/drawing/2014/main" val="886958945"/>
                    </a:ext>
                  </a:extLst>
                </a:gridCol>
                <a:gridCol w="2057400">
                  <a:extLst>
                    <a:ext uri="{9D8B030D-6E8A-4147-A177-3AD203B41FA5}">
                      <a16:colId xmlns:a16="http://schemas.microsoft.com/office/drawing/2014/main" val="4079379096"/>
                    </a:ext>
                  </a:extLst>
                </a:gridCol>
                <a:gridCol w="1401231">
                  <a:extLst>
                    <a:ext uri="{9D8B030D-6E8A-4147-A177-3AD203B41FA5}">
                      <a16:colId xmlns:a16="http://schemas.microsoft.com/office/drawing/2014/main" val="3012360237"/>
                    </a:ext>
                  </a:extLst>
                </a:gridCol>
                <a:gridCol w="1805102">
                  <a:extLst>
                    <a:ext uri="{9D8B030D-6E8A-4147-A177-3AD203B41FA5}">
                      <a16:colId xmlns:a16="http://schemas.microsoft.com/office/drawing/2014/main" val="605468536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indent="457200" algn="l">
                        <a:lnSpc>
                          <a:spcPct val="115000"/>
                        </a:lnSpc>
                        <a:spcAft>
                          <a:spcPts val="1200"/>
                        </a:spcAft>
                      </a:pPr>
                      <a:r>
                        <a:rPr lang="en-US" sz="14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Parameter</a:t>
                      </a:r>
                      <a:endParaRPr lang="en-US" sz="1400" dirty="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 gridSpan="3">
                  <a:txBody>
                    <a:bodyPr/>
                    <a:lstStyle/>
                    <a:p>
                      <a:pPr indent="457200" algn="l">
                        <a:lnSpc>
                          <a:spcPct val="115000"/>
                        </a:lnSpc>
                        <a:spcAft>
                          <a:spcPts val="1200"/>
                        </a:spcAft>
                      </a:pPr>
                      <a:r>
                        <a:rPr lang="en-US" sz="14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Values</a:t>
                      </a:r>
                      <a:endParaRPr lang="en-US" sz="1400" dirty="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3419671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indent="457200" algn="l">
                        <a:lnSpc>
                          <a:spcPct val="150000"/>
                        </a:lnSpc>
                        <a:spcAft>
                          <a:spcPts val="600"/>
                        </a:spcAft>
                      </a:pPr>
                      <a:r>
                        <a:rPr lang="en-US" sz="14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SoC (%)</a:t>
                      </a:r>
                      <a:endParaRPr lang="en-US" sz="1400" dirty="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457200" algn="l">
                        <a:lnSpc>
                          <a:spcPct val="150000"/>
                        </a:lnSpc>
                        <a:spcAft>
                          <a:spcPts val="600"/>
                        </a:spcAft>
                      </a:pPr>
                      <a:r>
                        <a:rPr lang="en-US" sz="14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10 – 30</a:t>
                      </a:r>
                      <a:endParaRPr lang="en-US" sz="1400" dirty="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457200" algn="l">
                        <a:lnSpc>
                          <a:spcPct val="150000"/>
                        </a:lnSpc>
                        <a:spcAft>
                          <a:spcPts val="600"/>
                        </a:spcAft>
                      </a:pPr>
                      <a:r>
                        <a:rPr lang="en-US" sz="140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31 – 50</a:t>
                      </a:r>
                      <a:endParaRPr lang="en-US" sz="14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457200" algn="l">
                        <a:lnSpc>
                          <a:spcPct val="150000"/>
                        </a:lnSpc>
                        <a:spcAft>
                          <a:spcPts val="600"/>
                        </a:spcAft>
                      </a:pPr>
                      <a:r>
                        <a:rPr lang="en-US" sz="140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51 – 70</a:t>
                      </a:r>
                      <a:endParaRPr lang="en-US" sz="14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69770878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indent="457200" algn="l">
                        <a:lnSpc>
                          <a:spcPct val="150000"/>
                        </a:lnSpc>
                        <a:spcAft>
                          <a:spcPts val="600"/>
                        </a:spcAft>
                      </a:pPr>
                      <a:r>
                        <a:rPr lang="en-US" sz="14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Queuing time (minutes)</a:t>
                      </a:r>
                      <a:endParaRPr lang="en-US" sz="1400" dirty="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457200" algn="l">
                        <a:lnSpc>
                          <a:spcPct val="150000"/>
                        </a:lnSpc>
                        <a:spcAft>
                          <a:spcPts val="600"/>
                        </a:spcAft>
                      </a:pPr>
                      <a:r>
                        <a:rPr lang="en-US" sz="14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</a:t>
                      </a:r>
                      <a:endParaRPr lang="en-US" sz="1400" dirty="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457200" algn="l">
                        <a:lnSpc>
                          <a:spcPct val="150000"/>
                        </a:lnSpc>
                        <a:spcAft>
                          <a:spcPts val="600"/>
                        </a:spcAft>
                      </a:pPr>
                      <a:r>
                        <a:rPr lang="en-US" sz="140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15</a:t>
                      </a:r>
                      <a:endParaRPr lang="en-US" sz="14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457200" algn="l">
                        <a:lnSpc>
                          <a:spcPct val="150000"/>
                        </a:lnSpc>
                        <a:spcAft>
                          <a:spcPts val="600"/>
                        </a:spcAft>
                      </a:pPr>
                      <a:r>
                        <a:rPr lang="en-US" sz="140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30</a:t>
                      </a:r>
                      <a:endParaRPr lang="en-US" sz="14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89521303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indent="457200" algn="l">
                        <a:lnSpc>
                          <a:spcPct val="150000"/>
                        </a:lnSpc>
                        <a:spcAft>
                          <a:spcPts val="600"/>
                        </a:spcAft>
                      </a:pPr>
                      <a:r>
                        <a:rPr lang="en-US" sz="14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Charging fee</a:t>
                      </a:r>
                      <a:endParaRPr lang="en-US" sz="1400" dirty="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457200" algn="l">
                        <a:lnSpc>
                          <a:spcPct val="150000"/>
                        </a:lnSpc>
                        <a:spcAft>
                          <a:spcPts val="600"/>
                        </a:spcAft>
                      </a:pPr>
                      <a:r>
                        <a:rPr lang="en-US" sz="14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Below average</a:t>
                      </a:r>
                      <a:endParaRPr lang="en-US" sz="1400" dirty="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457200" algn="l">
                        <a:lnSpc>
                          <a:spcPct val="150000"/>
                        </a:lnSpc>
                        <a:spcAft>
                          <a:spcPts val="600"/>
                        </a:spcAft>
                      </a:pPr>
                      <a:r>
                        <a:rPr lang="en-US" sz="14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Average</a:t>
                      </a:r>
                      <a:endParaRPr lang="en-US" sz="1400" dirty="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457200" algn="l">
                        <a:lnSpc>
                          <a:spcPct val="150000"/>
                        </a:lnSpc>
                        <a:spcAft>
                          <a:spcPts val="600"/>
                        </a:spcAft>
                      </a:pPr>
                      <a:r>
                        <a:rPr lang="en-US" sz="14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Above average</a:t>
                      </a:r>
                      <a:endParaRPr lang="en-US" sz="1400" dirty="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178594610"/>
                  </a:ext>
                </a:extLst>
              </a:tr>
            </a:tbl>
          </a:graphicData>
        </a:graphic>
      </p:graphicFrame>
      <p:pic>
        <p:nvPicPr>
          <p:cNvPr id="9" name="Picture 2" descr="ESA - Budapest University of Technology and Economics logo">
            <a:extLst>
              <a:ext uri="{FF2B5EF4-FFF2-40B4-BE49-F238E27FC236}">
                <a16:creationId xmlns:a16="http://schemas.microsoft.com/office/drawing/2014/main" id="{5D711C59-7136-EAF8-D701-3404047336F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53351" y="209268"/>
            <a:ext cx="2026840" cy="5723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CAEBCCC2-3DCC-DC26-91B9-656A627B6737}"/>
              </a:ext>
            </a:extLst>
          </p:cNvPr>
          <p:cNvSpPr txBox="1"/>
          <p:nvPr/>
        </p:nvSpPr>
        <p:spPr>
          <a:xfrm>
            <a:off x="784503" y="4572000"/>
            <a:ext cx="7776612" cy="1200842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indent="457200" algn="just">
              <a:lnSpc>
                <a:spcPct val="115000"/>
              </a:lnSpc>
              <a:spcAft>
                <a:spcPts val="1200"/>
              </a:spcAft>
            </a:pPr>
            <a:r>
              <a:rPr lang="hu-HU" sz="1600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Assuming a total of 100 EV users answer my survey, each person will provide 270 data points for us, and in the end, we will have a dataset consisting of 27000 data points. After completing the dataset, I will decide which deep learning method will be used since the classification will be of binary classification type.</a:t>
            </a:r>
            <a:endParaRPr lang="en-US" sz="1600" dirty="0">
              <a:effectLst/>
              <a:latin typeface="Arial" panose="020B0604020202020204" pitchFamily="34" charset="0"/>
              <a:ea typeface="Times New Roman" panose="02020603050405020304" pitchFamily="18" charset="0"/>
              <a:cs typeface="Arial" panose="020B06040202020202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3C1632B-CB29-6A4D-F173-206264910D9F}"/>
              </a:ext>
            </a:extLst>
          </p:cNvPr>
          <p:cNvSpPr txBox="1"/>
          <p:nvPr/>
        </p:nvSpPr>
        <p:spPr>
          <a:xfrm>
            <a:off x="190500" y="1024752"/>
            <a:ext cx="6591300" cy="4969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1" algn="just">
              <a:lnSpc>
                <a:spcPct val="150000"/>
              </a:lnSpc>
              <a:spcBef>
                <a:spcPts val="1200"/>
              </a:spcBef>
              <a:spcAft>
                <a:spcPts val="300"/>
              </a:spcAft>
            </a:pPr>
            <a:r>
              <a:rPr lang="hu-HU" sz="2000" b="1" dirty="0">
                <a:solidFill>
                  <a:schemeClr val="tx2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Drivers' behavior modeling using deep learning</a:t>
            </a:r>
            <a:endParaRPr lang="en-US" sz="2000" b="1" dirty="0">
              <a:solidFill>
                <a:schemeClr val="tx2"/>
              </a:solidFill>
              <a:latin typeface="Arial" panose="020B0604020202020204" pitchFamily="34" charset="0"/>
              <a:ea typeface="+mj-ea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407981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320D03D-3017-DD1E-9346-B26075C56C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15</a:t>
            </a:fld>
            <a:endParaRPr lang="en-US"/>
          </a:p>
        </p:txBody>
      </p:sp>
      <p:pic>
        <p:nvPicPr>
          <p:cNvPr id="6" name="Picture 2" descr="ESA - Budapest University of Technology and Economics logo">
            <a:extLst>
              <a:ext uri="{FF2B5EF4-FFF2-40B4-BE49-F238E27FC236}">
                <a16:creationId xmlns:a16="http://schemas.microsoft.com/office/drawing/2014/main" id="{FCFABF94-686D-DEC0-AC20-67EDF3BD34F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53351" y="209268"/>
            <a:ext cx="2026840" cy="5723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631AF803-8AAC-DD5F-43F6-018E9AE23E77}"/>
              </a:ext>
            </a:extLst>
          </p:cNvPr>
          <p:cNvSpPr txBox="1"/>
          <p:nvPr/>
        </p:nvSpPr>
        <p:spPr>
          <a:xfrm>
            <a:off x="-20320" y="1077472"/>
            <a:ext cx="6591300" cy="4969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1" algn="just">
              <a:lnSpc>
                <a:spcPct val="150000"/>
              </a:lnSpc>
              <a:spcBef>
                <a:spcPts val="1200"/>
              </a:spcBef>
              <a:spcAft>
                <a:spcPts val="300"/>
              </a:spcAft>
            </a:pPr>
            <a:r>
              <a:rPr lang="en-US" sz="2000" b="1" dirty="0">
                <a:solidFill>
                  <a:schemeClr val="tx2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A preliminary plan of the future algorithm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623CFD5E-340D-9628-6B05-5270114983D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" y="1870347"/>
            <a:ext cx="7315200" cy="41866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198016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D4BAD5-C62B-861E-67A6-4230A646FF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3504" y="838200"/>
            <a:ext cx="6330696" cy="685800"/>
          </a:xfrm>
        </p:spPr>
        <p:txBody>
          <a:bodyPr>
            <a:normAutofit/>
          </a:bodyPr>
          <a:lstStyle/>
          <a:p>
            <a: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Plans for the future of my research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107F5B5-824A-A791-6C63-88AE984008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46304" y="6313804"/>
            <a:ext cx="381000" cy="353695"/>
          </a:xfrm>
        </p:spPr>
        <p:txBody>
          <a:bodyPr/>
          <a:lstStyle/>
          <a:p>
            <a:fld id="{B6F15528-21DE-4FAA-801E-634DDDAF4B2B}" type="slidenum">
              <a:rPr lang="en-US" smtClean="0">
                <a:latin typeface="Arial" panose="020B0604020202020204" pitchFamily="34" charset="0"/>
                <a:cs typeface="Arial" panose="020B0604020202020204" pitchFamily="34" charset="0"/>
              </a:rPr>
              <a:pPr/>
              <a:t>16</a:t>
            </a:fld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E42851E-D423-581D-4BEA-39186D0D3250}"/>
              </a:ext>
            </a:extLst>
          </p:cNvPr>
          <p:cNvSpPr txBox="1"/>
          <p:nvPr/>
        </p:nvSpPr>
        <p:spPr>
          <a:xfrm>
            <a:off x="460168" y="1905000"/>
            <a:ext cx="8223664" cy="42172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 algn="just">
              <a:lnSpc>
                <a:spcPct val="115000"/>
              </a:lnSpc>
              <a:spcAft>
                <a:spcPts val="1200"/>
              </a:spcAft>
              <a:buFont typeface="+mj-lt"/>
              <a:buAutoNum type="arabicPeriod"/>
            </a:pPr>
            <a:r>
              <a:rPr lang="en-US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Finishing the driver’s behavior modeling and publishing the results in a Q1 journal</a:t>
            </a:r>
          </a:p>
          <a:p>
            <a:pPr marL="342900" indent="-342900" algn="just">
              <a:lnSpc>
                <a:spcPct val="115000"/>
              </a:lnSpc>
              <a:spcAft>
                <a:spcPts val="1200"/>
              </a:spcAft>
              <a:buFont typeface="+mj-lt"/>
              <a:buAutoNum type="arabicPeriod"/>
            </a:pPr>
            <a:r>
              <a:rPr lang="en-US" dirty="0"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Developing the charging coordination plan with the drivers behavior as an input</a:t>
            </a:r>
          </a:p>
          <a:p>
            <a:pPr marL="342900" indent="-342900" algn="just">
              <a:lnSpc>
                <a:spcPct val="115000"/>
              </a:lnSpc>
              <a:spcAft>
                <a:spcPts val="1200"/>
              </a:spcAft>
              <a:buFont typeface="+mj-lt"/>
              <a:buAutoNum type="arabicPeriod"/>
            </a:pPr>
            <a:r>
              <a:rPr lang="en-US" dirty="0"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Developing the real time charging coordination and simulation in real-time simulation program such as 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SUMO (</a:t>
            </a:r>
            <a:r>
              <a:rPr lang="en-US" u="sng" dirty="0">
                <a:latin typeface="Arial" panose="020B0604020202020204" pitchFamily="34" charset="0"/>
                <a:cs typeface="Arial" panose="020B0604020202020204" pitchFamily="34" charset="0"/>
              </a:rPr>
              <a:t>Simulation of Urban Mobility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</a:p>
          <a:p>
            <a:pPr marL="342900" indent="-342900" algn="just">
              <a:lnSpc>
                <a:spcPct val="115000"/>
              </a:lnSpc>
              <a:spcAft>
                <a:spcPts val="1200"/>
              </a:spcAft>
              <a:buFont typeface="+mj-lt"/>
              <a:buAutoNum type="arabicPeriod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Based on my articles so far and my results, I have received a 6-month research visiting grant from University of Southern Denmark to progress my research at that University, they have a professional team working on the same subject</a:t>
            </a:r>
          </a:p>
          <a:p>
            <a:pPr indent="457200" algn="just">
              <a:lnSpc>
                <a:spcPct val="115000"/>
              </a:lnSpc>
              <a:spcAft>
                <a:spcPts val="1200"/>
              </a:spcAft>
            </a:pP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Picture 2" descr="ESA - Budapest University of Technology and Economics logo">
            <a:extLst>
              <a:ext uri="{FF2B5EF4-FFF2-40B4-BE49-F238E27FC236}">
                <a16:creationId xmlns:a16="http://schemas.microsoft.com/office/drawing/2014/main" id="{38358A98-9DD5-8A94-81F0-142ECBFEB65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53351" y="209268"/>
            <a:ext cx="2026840" cy="5723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8177561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D4BAD5-C62B-861E-67A6-4230A646FF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4904" y="-88660"/>
            <a:ext cx="7772400" cy="1143000"/>
          </a:xfrm>
        </p:spPr>
        <p:txBody>
          <a:bodyPr>
            <a:normAutofit/>
          </a:bodyPr>
          <a:lstStyle/>
          <a:p>
            <a: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Publications</a:t>
            </a:r>
            <a:endParaRPr lang="en-US" sz="28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107F5B5-824A-A791-6C63-88AE984008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>
                <a:latin typeface="Arial" panose="020B0604020202020204" pitchFamily="34" charset="0"/>
                <a:cs typeface="Arial" panose="020B0604020202020204" pitchFamily="34" charset="0"/>
              </a:rPr>
              <a:pPr/>
              <a:t>17</a:t>
            </a:fld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Slide Number Placeholder 2">
            <a:extLst>
              <a:ext uri="{FF2B5EF4-FFF2-40B4-BE49-F238E27FC236}">
                <a16:creationId xmlns:a16="http://schemas.microsoft.com/office/drawing/2014/main" id="{0F2D06C3-44C1-4677-16B4-9EE22FB62D4F}"/>
              </a:ext>
            </a:extLst>
          </p:cNvPr>
          <p:cNvSpPr txBox="1">
            <a:spLocks/>
          </p:cNvSpPr>
          <p:nvPr/>
        </p:nvSpPr>
        <p:spPr>
          <a:xfrm>
            <a:off x="146304" y="6210300"/>
            <a:ext cx="457200" cy="457200"/>
          </a:xfrm>
          <a:prstGeom prst="ellipse">
            <a:avLst/>
          </a:prstGeom>
          <a:solidFill>
            <a:schemeClr val="accent1"/>
          </a:solidFill>
        </p:spPr>
        <p:txBody>
          <a:bodyPr wrap="none" lIns="0" tIns="0" rIns="0" bIns="0" anchor="ctr" anchorCtr="1">
            <a:noAutofit/>
          </a:bodyPr>
          <a:lstStyle>
            <a:defPPr>
              <a:defRPr lang="en-US"/>
            </a:defPPr>
            <a:lvl1pPr marL="0" algn="ctr" defTabSz="914400" rtl="0" eaLnBrk="1" latinLnBrk="0" hangingPunct="1">
              <a:defRPr kumimoji="0" sz="1400" kern="1200">
                <a:solidFill>
                  <a:srgbClr val="FFFFFF"/>
                </a:solidFill>
                <a:latin typeface="+mj-lt"/>
                <a:ea typeface="+mj-ea"/>
                <a:cs typeface="+mj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B6F15528-21DE-4FAA-801E-634DDDAF4B2B}" type="slidenum">
              <a:rPr lang="en-US" smtClean="0">
                <a:latin typeface="Arial" panose="020B0604020202020204" pitchFamily="34" charset="0"/>
                <a:cs typeface="Arial" panose="020B0604020202020204" pitchFamily="34" charset="0"/>
              </a:rPr>
              <a:pPr/>
              <a:t>17</a:t>
            </a:fld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15BEF0A-835D-B3A0-9D18-5B752F15F939}"/>
              </a:ext>
            </a:extLst>
          </p:cNvPr>
          <p:cNvSpPr txBox="1"/>
          <p:nvPr/>
        </p:nvSpPr>
        <p:spPr>
          <a:xfrm>
            <a:off x="20782" y="1079521"/>
            <a:ext cx="8818418" cy="50849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indent="144145" algn="just">
              <a:lnSpc>
                <a:spcPct val="115000"/>
              </a:lnSpc>
              <a:spcAft>
                <a:spcPts val="1200"/>
              </a:spcAft>
            </a:pPr>
            <a:r>
              <a:rPr lang="en-US" sz="1600" b="1" i="1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Journals</a:t>
            </a:r>
            <a:endParaRPr lang="en-US" sz="1600" i="1" dirty="0">
              <a:effectLst/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342900" lvl="0" indent="-342900" algn="just">
              <a:lnSpc>
                <a:spcPct val="115000"/>
              </a:lnSpc>
              <a:spcAft>
                <a:spcPts val="1200"/>
              </a:spcAft>
              <a:buFont typeface="+mj-lt"/>
              <a:buAutoNum type="arabicPeriod"/>
            </a:pPr>
            <a:r>
              <a:rPr lang="en-US" sz="1600" u="none" strike="noStrike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Sabzi, S., </a:t>
            </a:r>
            <a:r>
              <a:rPr lang="en-US" sz="1600" u="none" strike="noStrike" dirty="0" err="1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Vajta</a:t>
            </a:r>
            <a:r>
              <a:rPr lang="en-US" sz="1600" u="none" strike="noStrike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, L., </a:t>
            </a:r>
            <a:r>
              <a:rPr lang="en-US" sz="1600" u="none" strike="noStrike" dirty="0" err="1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Faghihi</a:t>
            </a:r>
            <a:r>
              <a:rPr lang="en-US" sz="1600" u="none" strike="noStrike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, T. “A Review on Electric Vehicles Charging Strategies Concerning Actors Interests”, </a:t>
            </a:r>
            <a:r>
              <a:rPr lang="en-US" sz="1600" u="none" strike="noStrike" dirty="0" err="1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Periodica</a:t>
            </a:r>
            <a:r>
              <a:rPr lang="en-US" sz="1600" u="none" strike="noStrike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1600" u="none" strike="noStrike" dirty="0" err="1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Polytechnica</a:t>
            </a:r>
            <a:r>
              <a:rPr lang="en-US" sz="1600" u="none" strike="noStrike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Electrical Engineering and Computer Science, 66(2), pp. 148–162, 2022. </a:t>
            </a:r>
            <a:r>
              <a:rPr lang="en-US" sz="1600" u="none" strike="noStrike" dirty="0">
                <a:solidFill>
                  <a:srgbClr val="0000FF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  <a:hlinkClick r:id="rId2"/>
              </a:rPr>
              <a:t>https://doi.org/10.3311/PPee.19625</a:t>
            </a:r>
            <a:endParaRPr lang="en-US" sz="1600" u="none" strike="noStrike" dirty="0">
              <a:effectLst/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342900" lvl="0" indent="-342900" algn="just">
              <a:lnSpc>
                <a:spcPct val="115000"/>
              </a:lnSpc>
              <a:spcAft>
                <a:spcPts val="1200"/>
              </a:spcAft>
              <a:buFont typeface="+mj-lt"/>
              <a:buAutoNum type="arabicPeriod"/>
            </a:pPr>
            <a:r>
              <a:rPr lang="en-US" sz="1600" u="none" strike="noStrike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Sabzi, S., </a:t>
            </a:r>
            <a:r>
              <a:rPr lang="en-US" sz="1600" u="none" strike="noStrike" dirty="0" err="1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Vajta</a:t>
            </a:r>
            <a:r>
              <a:rPr lang="en-US" sz="1600" u="none" strike="noStrike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, L., "Security and Energy Consumption Considerations of Electric Vehicles Integration in Smart Grids", </a:t>
            </a:r>
            <a:r>
              <a:rPr lang="en-US" sz="1600" u="none" strike="noStrike" dirty="0" err="1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U.Porto</a:t>
            </a:r>
            <a:r>
              <a:rPr lang="en-US" sz="1600" u="none" strike="noStrike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Journal of Engineering (ISSN 2183-6493). Accepted for publication</a:t>
            </a:r>
          </a:p>
          <a:p>
            <a:pPr indent="144145" algn="just">
              <a:lnSpc>
                <a:spcPct val="115000"/>
              </a:lnSpc>
              <a:spcAft>
                <a:spcPts val="1200"/>
              </a:spcAft>
            </a:pPr>
            <a:r>
              <a:rPr lang="en-US" sz="1600" b="1" i="1" dirty="0">
                <a:latin typeface="Arial" panose="020B0604020202020204" pitchFamily="34" charset="0"/>
                <a:cs typeface="Arial" panose="020B0604020202020204" pitchFamily="34" charset="0"/>
              </a:rPr>
              <a:t>Conferences</a:t>
            </a:r>
          </a:p>
          <a:p>
            <a:pPr marL="342900" lvl="0" indent="-342900" algn="just">
              <a:lnSpc>
                <a:spcPct val="115000"/>
              </a:lnSpc>
              <a:spcAft>
                <a:spcPts val="1200"/>
              </a:spcAft>
              <a:buFont typeface="+mj-lt"/>
              <a:buAutoNum type="arabicPeriod"/>
            </a:pPr>
            <a:r>
              <a:rPr lang="en-US" sz="16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Sabzi, S., </a:t>
            </a:r>
            <a:r>
              <a:rPr lang="en-US" sz="1600" dirty="0" err="1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Vajta</a:t>
            </a:r>
            <a:r>
              <a:rPr lang="en-US" sz="16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, L. "Effects of Electric Vehicle Charging Stations on Electricity Grid: Challenges and Possible Solutions", presented at WAIT: Workshop on the Advances in Information Technology, Budapest, Hungary, Jan. 28. 2021. </a:t>
            </a:r>
            <a:r>
              <a:rPr lang="en-US" sz="1600" u="sng" dirty="0">
                <a:solidFill>
                  <a:srgbClr val="0000FF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  <a:hlinkClick r:id="rId3"/>
              </a:rPr>
              <a:t>Available Online</a:t>
            </a:r>
            <a:endParaRPr lang="en-US" sz="1600" dirty="0">
              <a:effectLst/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342900" lvl="0" indent="-342900" algn="just">
              <a:lnSpc>
                <a:spcPct val="115000"/>
              </a:lnSpc>
              <a:spcAft>
                <a:spcPts val="1200"/>
              </a:spcAft>
              <a:buFont typeface="+mj-lt"/>
              <a:buAutoNum type="arabicPeriod"/>
            </a:pPr>
            <a:r>
              <a:rPr lang="en-US" sz="1600" dirty="0" err="1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Faghihi</a:t>
            </a:r>
            <a:r>
              <a:rPr lang="en-US" sz="16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, T., Sabzi, S., </a:t>
            </a:r>
            <a:r>
              <a:rPr lang="en-US" sz="1600" dirty="0" err="1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Vajta</a:t>
            </a:r>
            <a:r>
              <a:rPr lang="en-US" sz="16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, L. "Effects of Electric Vehicles and PV Units on the Distribution Network, a Modified IEEE 31 Buses Distribution Network Case Study", presented at WAIT 2022: Workshop on the Advances in Information Technology, Budapest, Hungary, Feb. 03. 2022.   </a:t>
            </a:r>
            <a:r>
              <a:rPr lang="en-US" sz="1600" u="sng" dirty="0">
                <a:solidFill>
                  <a:srgbClr val="0000FF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  <a:hlinkClick r:id="rId4"/>
              </a:rPr>
              <a:t>Available Online</a:t>
            </a:r>
            <a:endParaRPr lang="en-US" sz="1600" dirty="0">
              <a:effectLst/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pic>
        <p:nvPicPr>
          <p:cNvPr id="8" name="Picture 2" descr="ESA - Budapest University of Technology and Economics logo">
            <a:extLst>
              <a:ext uri="{FF2B5EF4-FFF2-40B4-BE49-F238E27FC236}">
                <a16:creationId xmlns:a16="http://schemas.microsoft.com/office/drawing/2014/main" id="{F32DA96A-1DE7-65BE-BA51-339576DD521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53351" y="209268"/>
            <a:ext cx="2026840" cy="5723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4674631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BB12559-57AF-BBFC-6ED4-E2470E69BC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18</a:t>
            </a:fld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EB70E79-1D6A-B514-3D33-41122167F338}"/>
              </a:ext>
            </a:extLst>
          </p:cNvPr>
          <p:cNvSpPr>
            <a:spLocks noGrp="1"/>
          </p:cNvSpPr>
          <p:nvPr>
            <p:ph sz="quarter" idx="1"/>
          </p:nvPr>
        </p:nvSpPr>
        <p:spPr>
          <a:xfrm>
            <a:off x="685800" y="1219200"/>
            <a:ext cx="7772400" cy="4572000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endParaRPr lang="en-US" sz="3200" dirty="0"/>
          </a:p>
          <a:p>
            <a:pPr marL="0" indent="0" algn="ctr">
              <a:buNone/>
            </a:pPr>
            <a:endParaRPr lang="en-US" sz="3200" dirty="0"/>
          </a:p>
          <a:p>
            <a:pPr marL="0" indent="0" algn="ctr">
              <a:buNone/>
            </a:pPr>
            <a:endParaRPr lang="en-US" sz="3200" dirty="0"/>
          </a:p>
          <a:p>
            <a:pPr marL="0" indent="0" algn="ctr">
              <a:buNone/>
            </a:pPr>
            <a:r>
              <a:rPr lang="en-US" sz="3600" b="1" dirty="0"/>
              <a:t>Thank you for your attention</a:t>
            </a:r>
          </a:p>
        </p:txBody>
      </p:sp>
      <p:pic>
        <p:nvPicPr>
          <p:cNvPr id="5" name="Picture 2" descr="ESA - Budapest University of Technology and Economics logo">
            <a:extLst>
              <a:ext uri="{FF2B5EF4-FFF2-40B4-BE49-F238E27FC236}">
                <a16:creationId xmlns:a16="http://schemas.microsoft.com/office/drawing/2014/main" id="{A92F258E-BF54-6EC7-7324-03367D57FB8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53351" y="209268"/>
            <a:ext cx="2026840" cy="5723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360871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53978" y="940827"/>
            <a:ext cx="7772400" cy="503238"/>
          </a:xfrm>
        </p:spPr>
        <p:txBody>
          <a:bodyPr>
            <a:normAutofit/>
          </a:bodyPr>
          <a:lstStyle/>
          <a:p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Research Objectives</a:t>
            </a:r>
          </a:p>
        </p:txBody>
      </p:sp>
      <p:sp>
        <p:nvSpPr>
          <p:cNvPr id="4" name="Rectangle 3"/>
          <p:cNvSpPr/>
          <p:nvPr/>
        </p:nvSpPr>
        <p:spPr>
          <a:xfrm>
            <a:off x="980479" y="1603299"/>
            <a:ext cx="7409543" cy="231454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sz="1400" b="1" dirty="0">
                <a:latin typeface="Arial" panose="020B0604020202020204" pitchFamily="34" charset="0"/>
                <a:cs typeface="Arial" panose="020B0604020202020204" pitchFamily="34" charset="0"/>
              </a:rPr>
              <a:t>Driver Behavior Modeling</a:t>
            </a:r>
            <a:endParaRPr lang="en-US" sz="1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Developing a Deep-Learning method to predict the EV drivers behavior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The output of this modeling will be used in the EV charging coordination solution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A systematic approach that influences the driver’s charging behavior toward intelligent utilization of e-mobility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By this method, clustering of drivers will be possible, based on price sensitivity, time sensitivity, SoC sensitivity</a:t>
            </a:r>
          </a:p>
        </p:txBody>
      </p:sp>
      <p:sp>
        <p:nvSpPr>
          <p:cNvPr id="5" name="Rectangle 4"/>
          <p:cNvSpPr/>
          <p:nvPr/>
        </p:nvSpPr>
        <p:spPr>
          <a:xfrm>
            <a:off x="980479" y="3917843"/>
            <a:ext cx="7620000" cy="199137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sz="1400" b="1" dirty="0">
                <a:latin typeface="Arial" panose="020B0604020202020204" pitchFamily="34" charset="0"/>
                <a:cs typeface="Arial" panose="020B0604020202020204" pitchFamily="34" charset="0"/>
              </a:rPr>
              <a:t>Charging Coordination Development 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After the behavior modeling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The aim will be to optimize or achieve one or more objectives subject to some constraints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There will be demand side management concept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EV, Utility company and Aggregator will be involved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The method can be based on mathematical optimization, game-theory and other methods</a:t>
            </a: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>
                <a:latin typeface="Arial" panose="020B0604020202020204" pitchFamily="34" charset="0"/>
                <a:cs typeface="Arial" panose="020B0604020202020204" pitchFamily="34" charset="0"/>
              </a:rPr>
              <a:pPr/>
              <a:t>2</a:t>
            </a:fld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6" name="Picture 2" descr="ESA - Budapest University of Technology and Economics logo">
            <a:extLst>
              <a:ext uri="{FF2B5EF4-FFF2-40B4-BE49-F238E27FC236}">
                <a16:creationId xmlns:a16="http://schemas.microsoft.com/office/drawing/2014/main" id="{EB925D72-2BAA-32CA-2381-7F580F76BD8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53351" y="209268"/>
            <a:ext cx="2026840" cy="5723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3301008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4478CCF-6B9A-4CD0-675A-53E1C8D3FB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>
                <a:latin typeface="Arial" panose="020B0604020202020204" pitchFamily="34" charset="0"/>
                <a:cs typeface="Arial" panose="020B0604020202020204" pitchFamily="34" charset="0"/>
              </a:rPr>
              <a:pPr/>
              <a:t>3</a:t>
            </a:fld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6AB76F1-E5DA-7FC0-67EA-C6250D5C3F12}"/>
              </a:ext>
            </a:extLst>
          </p:cNvPr>
          <p:cNvSpPr/>
          <p:nvPr/>
        </p:nvSpPr>
        <p:spPr>
          <a:xfrm>
            <a:off x="611525" y="1822975"/>
            <a:ext cx="7409543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400" dirty="0"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EVs are beneficial for many reasons such as reducing pollution and dependency on fossil fuels but they have their own challenges.</a:t>
            </a:r>
            <a:endParaRPr lang="en-US" sz="1400" dirty="0">
              <a:effectLst/>
              <a:latin typeface="Arial" panose="020B0604020202020204" pitchFamily="34" charset="0"/>
              <a:ea typeface="Times New Roman" panose="02020603050405020304" pitchFamily="18" charset="0"/>
              <a:cs typeface="Arial" panose="020B0604020202020204" pitchFamily="34" charset="0"/>
            </a:endParaRPr>
          </a:p>
          <a:p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D0CDD8F1-F4F1-074E-CCC2-F00D3DB1387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13140685"/>
              </p:ext>
            </p:extLst>
          </p:nvPr>
        </p:nvGraphicFramePr>
        <p:xfrm>
          <a:off x="577708" y="2667000"/>
          <a:ext cx="7942943" cy="2092835"/>
        </p:xfrm>
        <a:graphic>
          <a:graphicData uri="http://schemas.openxmlformats.org/drawingml/2006/table">
            <a:tbl>
              <a:tblPr firstRow="1" firstCol="1" bandRow="1">
                <a:tableStyleId>{5FD0F851-EC5A-4D38-B0AD-8093EC10F338}</a:tableStyleId>
              </a:tblPr>
              <a:tblGrid>
                <a:gridCol w="3345221">
                  <a:extLst>
                    <a:ext uri="{9D8B030D-6E8A-4147-A177-3AD203B41FA5}">
                      <a16:colId xmlns:a16="http://schemas.microsoft.com/office/drawing/2014/main" val="2797680071"/>
                    </a:ext>
                  </a:extLst>
                </a:gridCol>
                <a:gridCol w="4597722">
                  <a:extLst>
                    <a:ext uri="{9D8B030D-6E8A-4147-A177-3AD203B41FA5}">
                      <a16:colId xmlns:a16="http://schemas.microsoft.com/office/drawing/2014/main" val="578581694"/>
                    </a:ext>
                  </a:extLst>
                </a:gridCol>
              </a:tblGrid>
              <a:tr h="428551">
                <a:tc>
                  <a:txBody>
                    <a:bodyPr/>
                    <a:lstStyle/>
                    <a:p>
                      <a:pPr indent="457200" algn="ctr">
                        <a:lnSpc>
                          <a:spcPct val="115000"/>
                        </a:lnSpc>
                        <a:spcAft>
                          <a:spcPts val="600"/>
                        </a:spcAft>
                      </a:pPr>
                      <a:r>
                        <a:rPr lang="hu-HU" sz="14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Impacts on Power Quality</a:t>
                      </a:r>
                      <a:endParaRPr lang="en-US" sz="1400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457200" algn="ctr">
                        <a:lnSpc>
                          <a:spcPct val="115000"/>
                        </a:lnSpc>
                        <a:spcAft>
                          <a:spcPts val="600"/>
                        </a:spcAft>
                      </a:pPr>
                      <a:r>
                        <a:rPr lang="hu-HU" sz="14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Impacts on the energy-related matters</a:t>
                      </a:r>
                      <a:endParaRPr lang="en-US" sz="1400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959397413"/>
                  </a:ext>
                </a:extLst>
              </a:tr>
              <a:tr h="1664284">
                <a:tc>
                  <a:txBody>
                    <a:bodyPr/>
                    <a:lstStyle/>
                    <a:p>
                      <a:pPr indent="457200" algn="ctr">
                        <a:lnSpc>
                          <a:spcPct val="115000"/>
                        </a:lnSpc>
                        <a:spcAft>
                          <a:spcPts val="600"/>
                        </a:spcAft>
                      </a:pPr>
                      <a:r>
                        <a:rPr lang="hu-HU" sz="1400" b="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Harmonics</a:t>
                      </a:r>
                      <a:endParaRPr lang="en-US" sz="1400" b="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pPr indent="457200" algn="ctr">
                        <a:lnSpc>
                          <a:spcPct val="115000"/>
                        </a:lnSpc>
                        <a:spcAft>
                          <a:spcPts val="600"/>
                        </a:spcAft>
                      </a:pPr>
                      <a:r>
                        <a:rPr lang="hu-HU" sz="1400" b="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Sag/Swell</a:t>
                      </a:r>
                      <a:endParaRPr lang="en-US" sz="1400" b="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pPr indent="457200" algn="ctr">
                        <a:lnSpc>
                          <a:spcPct val="115000"/>
                        </a:lnSpc>
                        <a:spcAft>
                          <a:spcPts val="600"/>
                        </a:spcAft>
                      </a:pPr>
                      <a:r>
                        <a:rPr lang="hu-HU" sz="1400" b="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Flicker</a:t>
                      </a:r>
                      <a:endParaRPr lang="en-US" sz="1400" b="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pPr indent="457200" algn="ctr">
                        <a:lnSpc>
                          <a:spcPct val="115000"/>
                        </a:lnSpc>
                        <a:spcAft>
                          <a:spcPts val="600"/>
                        </a:spcAft>
                      </a:pPr>
                      <a:r>
                        <a:rPr lang="hu-HU" sz="1400" b="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Notches</a:t>
                      </a:r>
                      <a:endParaRPr lang="en-US" sz="1400" b="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pPr indent="457200" algn="ctr">
                        <a:lnSpc>
                          <a:spcPct val="115000"/>
                        </a:lnSpc>
                        <a:spcAft>
                          <a:spcPts val="600"/>
                        </a:spcAft>
                      </a:pPr>
                      <a:r>
                        <a:rPr lang="hu-HU" sz="1400" b="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Voltage Imbalance</a:t>
                      </a:r>
                      <a:endParaRPr lang="en-US" sz="1400" b="0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457200" algn="ctr">
                        <a:lnSpc>
                          <a:spcPct val="115000"/>
                        </a:lnSpc>
                        <a:spcAft>
                          <a:spcPts val="600"/>
                        </a:spcAft>
                      </a:pPr>
                      <a:r>
                        <a:rPr lang="hu-HU" sz="14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Inhomogeneous load profile</a:t>
                      </a:r>
                      <a:endParaRPr lang="en-US" sz="14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pPr indent="457200" algn="ctr">
                        <a:lnSpc>
                          <a:spcPct val="115000"/>
                        </a:lnSpc>
                        <a:spcAft>
                          <a:spcPts val="600"/>
                        </a:spcAft>
                      </a:pPr>
                      <a:r>
                        <a:rPr lang="hu-HU" sz="14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Transformer overloading</a:t>
                      </a:r>
                      <a:endParaRPr lang="en-US" sz="14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pPr indent="457200" algn="ctr">
                        <a:lnSpc>
                          <a:spcPct val="115000"/>
                        </a:lnSpc>
                        <a:spcAft>
                          <a:spcPts val="600"/>
                        </a:spcAft>
                      </a:pPr>
                      <a:r>
                        <a:rPr lang="hu-HU" sz="14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Shortage of energy</a:t>
                      </a:r>
                      <a:endParaRPr lang="en-US" sz="14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pPr indent="457200" algn="ctr">
                        <a:lnSpc>
                          <a:spcPct val="115000"/>
                        </a:lnSpc>
                        <a:spcAft>
                          <a:spcPts val="600"/>
                        </a:spcAft>
                      </a:pPr>
                      <a:r>
                        <a:rPr lang="hu-HU" sz="14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Need for new electricity infrastructures</a:t>
                      </a:r>
                      <a:endParaRPr lang="en-US" sz="1400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481153446"/>
                  </a:ext>
                </a:extLst>
              </a:tr>
            </a:tbl>
          </a:graphicData>
        </a:graphic>
      </p:graphicFrame>
      <p:sp>
        <p:nvSpPr>
          <p:cNvPr id="8" name="Title 1">
            <a:extLst>
              <a:ext uri="{FF2B5EF4-FFF2-40B4-BE49-F238E27FC236}">
                <a16:creationId xmlns:a16="http://schemas.microsoft.com/office/drawing/2014/main" id="{9B3F9FCF-9A32-6DA3-094D-C8906D814F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6742" y="1102874"/>
            <a:ext cx="7772400" cy="503238"/>
          </a:xfrm>
        </p:spPr>
        <p:txBody>
          <a:bodyPr>
            <a:normAutofit/>
          </a:bodyPr>
          <a:lstStyle/>
          <a:p>
            <a:r>
              <a:rPr lang="hu-HU" sz="2400" b="1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Challenges caused by the EVs emerge</a:t>
            </a:r>
            <a:endParaRPr lang="en-US" sz="2400" b="1" dirty="0">
              <a:effectLst/>
              <a:latin typeface="Arial" panose="020B0604020202020204" pitchFamily="34" charset="0"/>
              <a:ea typeface="Times New Roman" panose="02020603050405020304" pitchFamily="18" charset="0"/>
              <a:cs typeface="Arial" panose="020B0604020202020204" pitchFamily="34" charset="0"/>
            </a:endParaRPr>
          </a:p>
        </p:txBody>
      </p:sp>
      <p:pic>
        <p:nvPicPr>
          <p:cNvPr id="10" name="Picture 2" descr="ESA - Budapest University of Technology and Economics logo">
            <a:extLst>
              <a:ext uri="{FF2B5EF4-FFF2-40B4-BE49-F238E27FC236}">
                <a16:creationId xmlns:a16="http://schemas.microsoft.com/office/drawing/2014/main" id="{F95A4BFA-4D8C-0534-808A-8F3BB8027E4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35760" y="152400"/>
            <a:ext cx="2026840" cy="5723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596E029B-44ED-E094-07B1-F6B60C578340}"/>
              </a:ext>
            </a:extLst>
          </p:cNvPr>
          <p:cNvSpPr txBox="1"/>
          <p:nvPr/>
        </p:nvSpPr>
        <p:spPr>
          <a:xfrm>
            <a:off x="762292" y="5032782"/>
            <a:ext cx="4805388" cy="1575881"/>
          </a:xfrm>
          <a:prstGeom prst="rect">
            <a:avLst/>
          </a:prstGeom>
          <a:ln/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spcAft>
                <a:spcPts val="600"/>
              </a:spcAft>
              <a:buFont typeface="Wingdings" panose="05000000000000000000" pitchFamily="2" charset="2"/>
              <a:buChar char="ü"/>
            </a:pPr>
            <a:r>
              <a:rPr lang="en-US" sz="1400" b="1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Some solutions to handle energy related issues:</a:t>
            </a:r>
          </a:p>
          <a:p>
            <a:pPr marL="342900" lvl="0" indent="-342900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hu-HU" sz="1400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Energy storage and generation installment</a:t>
            </a:r>
            <a:endParaRPr lang="en-US" sz="1400" dirty="0">
              <a:effectLst/>
              <a:latin typeface="Arial" panose="020B0604020202020204" pitchFamily="34" charset="0"/>
              <a:ea typeface="Times New Roman" panose="02020603050405020304" pitchFamily="18" charset="0"/>
              <a:cs typeface="Arial" panose="020B0604020202020204" pitchFamily="34" charset="0"/>
            </a:endParaRPr>
          </a:p>
          <a:p>
            <a:pPr marL="342900" lvl="0" indent="-342900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hu-HU" sz="1400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Developing new infrastructures</a:t>
            </a:r>
            <a:endParaRPr lang="en-US" sz="1400" dirty="0">
              <a:effectLst/>
              <a:latin typeface="Arial" panose="020B0604020202020204" pitchFamily="34" charset="0"/>
              <a:ea typeface="Times New Roman" panose="02020603050405020304" pitchFamily="18" charset="0"/>
              <a:cs typeface="Arial" panose="020B0604020202020204" pitchFamily="34" charset="0"/>
            </a:endParaRPr>
          </a:p>
          <a:p>
            <a:pPr marL="342900" lvl="0" indent="-342900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hu-HU" sz="1400" b="1" i="1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Smart charging</a:t>
            </a:r>
            <a:r>
              <a:rPr lang="en-US" sz="1400" b="1" i="1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 </a:t>
            </a:r>
          </a:p>
        </p:txBody>
      </p:sp>
      <p:cxnSp>
        <p:nvCxnSpPr>
          <p:cNvPr id="4" name="Connector: Curved 3">
            <a:extLst>
              <a:ext uri="{FF2B5EF4-FFF2-40B4-BE49-F238E27FC236}">
                <a16:creationId xmlns:a16="http://schemas.microsoft.com/office/drawing/2014/main" id="{2A15CAD0-D784-31B0-283B-FC5BFABB80E0}"/>
              </a:ext>
            </a:extLst>
          </p:cNvPr>
          <p:cNvCxnSpPr>
            <a:cxnSpLocks/>
            <a:stCxn id="16" idx="1"/>
            <a:endCxn id="9" idx="3"/>
          </p:cNvCxnSpPr>
          <p:nvPr/>
        </p:nvCxnSpPr>
        <p:spPr>
          <a:xfrm rot="5400000">
            <a:off x="5579789" y="4884201"/>
            <a:ext cx="924414" cy="948631"/>
          </a:xfrm>
          <a:prstGeom prst="curvedConnector4">
            <a:avLst>
              <a:gd name="adj1" fmla="val 24729"/>
              <a:gd name="adj2" fmla="val 64057"/>
            </a:avLst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6" name="Left Brace 15">
            <a:extLst>
              <a:ext uri="{FF2B5EF4-FFF2-40B4-BE49-F238E27FC236}">
                <a16:creationId xmlns:a16="http://schemas.microsoft.com/office/drawing/2014/main" id="{CBEE9C4E-3C69-4F59-F584-8E7932444B71}"/>
              </a:ext>
            </a:extLst>
          </p:cNvPr>
          <p:cNvSpPr/>
          <p:nvPr/>
        </p:nvSpPr>
        <p:spPr>
          <a:xfrm rot="16200000">
            <a:off x="6249611" y="2990098"/>
            <a:ext cx="533400" cy="3279022"/>
          </a:xfrm>
          <a:prstGeom prst="leftBrac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B008AFFD-92A6-A798-A4BE-8756496BA6F0}"/>
              </a:ext>
            </a:extLst>
          </p:cNvPr>
          <p:cNvCxnSpPr>
            <a:stCxn id="16" idx="0"/>
          </p:cNvCxnSpPr>
          <p:nvPr/>
        </p:nvCxnSpPr>
        <p:spPr>
          <a:xfrm flipV="1">
            <a:off x="4876800" y="2971800"/>
            <a:ext cx="0" cy="1391109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3FEC4CED-0D5A-2698-3F5F-5191D62517CD}"/>
              </a:ext>
            </a:extLst>
          </p:cNvPr>
          <p:cNvCxnSpPr>
            <a:cxnSpLocks/>
          </p:cNvCxnSpPr>
          <p:nvPr/>
        </p:nvCxnSpPr>
        <p:spPr>
          <a:xfrm>
            <a:off x="4876800" y="2971800"/>
            <a:ext cx="3279022" cy="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41371D2B-CC14-57E9-14E2-76001118DDA6}"/>
              </a:ext>
            </a:extLst>
          </p:cNvPr>
          <p:cNvCxnSpPr>
            <a:stCxn id="16" idx="2"/>
          </p:cNvCxnSpPr>
          <p:nvPr/>
        </p:nvCxnSpPr>
        <p:spPr>
          <a:xfrm flipV="1">
            <a:off x="8155822" y="2971800"/>
            <a:ext cx="0" cy="1391109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002009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6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D641A9F-BDDB-14B3-D360-EE17D9C254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4</a:t>
            </a:fld>
            <a:endParaRPr lang="en-US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D86E0E97-2DCE-E4DE-ECF5-122D567D3891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57300" y="1066799"/>
            <a:ext cx="6172200" cy="2619699"/>
          </a:xfrm>
          <a:prstGeom prst="rect">
            <a:avLst/>
          </a:prstGeom>
          <a:noFill/>
          <a:ln>
            <a:noFill/>
          </a:ln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CDC5AB17-8551-F313-D169-BD6159E33395}"/>
              </a:ext>
            </a:extLst>
          </p:cNvPr>
          <p:cNvSpPr txBox="1">
            <a:spLocks/>
          </p:cNvSpPr>
          <p:nvPr/>
        </p:nvSpPr>
        <p:spPr>
          <a:xfrm>
            <a:off x="228600" y="299859"/>
            <a:ext cx="8229600" cy="503238"/>
          </a:xfrm>
          <a:prstGeom prst="rect">
            <a:avLst/>
          </a:prstGeom>
        </p:spPr>
        <p:txBody>
          <a:bodyPr bIns="91440" anchor="b" anchorCtr="0">
            <a:normAutofit fontScale="85000" lnSpcReduction="10000"/>
          </a:bodyPr>
          <a:lstStyle>
            <a:lvl1pPr algn="l" rtl="0" eaLnBrk="1" latinLnBrk="0" hangingPunct="1">
              <a:spcBef>
                <a:spcPct val="0"/>
              </a:spcBef>
              <a:buNone/>
              <a:defRPr kumimoji="0" sz="400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400" b="1" dirty="0"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Effects of EVs on a modified IEEE 31 bus distribution network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3D3E900-F0C2-BCA6-191E-F7203BB54AC2}"/>
              </a:ext>
            </a:extLst>
          </p:cNvPr>
          <p:cNvSpPr txBox="1"/>
          <p:nvPr/>
        </p:nvSpPr>
        <p:spPr>
          <a:xfrm>
            <a:off x="364744" y="3637558"/>
            <a:ext cx="8083296" cy="23145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400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We carried out this research to see the effects of EVs on distribution grid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hu-HU" sz="1400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IEEE 31 bus 23 kV distribution system combined with several residential LV 415 V networks </a:t>
            </a:r>
            <a:endParaRPr lang="en-US" sz="1400" dirty="0">
              <a:effectLst/>
              <a:latin typeface="Arial" panose="020B0604020202020204" pitchFamily="34" charset="0"/>
              <a:ea typeface="Times New Roman" panose="02020603050405020304" pitchFamily="18" charset="0"/>
              <a:cs typeface="Arial" panose="020B0604020202020204" pitchFamily="34" charset="0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hu-HU" sz="1400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Each LV feeder consisted of 19 nodes representing customer households considering additional loads as EVs. </a:t>
            </a:r>
            <a:endParaRPr lang="en-US" sz="1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r>
              <a:rPr lang="hu-HU" sz="1400" b="1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Two </a:t>
            </a:r>
            <a:r>
              <a:rPr lang="en-US" sz="1400" b="1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simulation scenarios: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sz="1400" dirty="0"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Baseload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sz="1400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EVs added into the network           dumb charging or uncontrolled charging was considered  </a:t>
            </a:r>
            <a:endParaRPr lang="en-US" sz="1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886072CE-1983-CADC-147B-24DAE7CCDEC7}"/>
              </a:ext>
            </a:extLst>
          </p:cNvPr>
          <p:cNvCxnSpPr>
            <a:cxnSpLocks/>
          </p:cNvCxnSpPr>
          <p:nvPr/>
        </p:nvCxnSpPr>
        <p:spPr>
          <a:xfrm>
            <a:off x="3048000" y="5791200"/>
            <a:ext cx="38100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190710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50F5687-4808-2828-E100-A0AD766C91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>
                <a:latin typeface="Arial" panose="020B0604020202020204" pitchFamily="34" charset="0"/>
                <a:cs typeface="Arial" panose="020B0604020202020204" pitchFamily="34" charset="0"/>
              </a:rPr>
              <a:pPr/>
              <a:t>5</a:t>
            </a:fld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36E8A85-3029-7E26-7E7F-A9276E42E66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3267" t="41110" r="14166" b="10000"/>
          <a:stretch/>
        </p:blipFill>
        <p:spPr>
          <a:xfrm>
            <a:off x="183550" y="2073456"/>
            <a:ext cx="8655650" cy="3280161"/>
          </a:xfrm>
          <a:prstGeom prst="rect">
            <a:avLst/>
          </a:prstGeom>
        </p:spPr>
      </p:pic>
      <p:sp>
        <p:nvSpPr>
          <p:cNvPr id="14" name="Title 1">
            <a:extLst>
              <a:ext uri="{FF2B5EF4-FFF2-40B4-BE49-F238E27FC236}">
                <a16:creationId xmlns:a16="http://schemas.microsoft.com/office/drawing/2014/main" id="{CEB80C60-1017-A38D-A152-2732E6F6B8F7}"/>
              </a:ext>
            </a:extLst>
          </p:cNvPr>
          <p:cNvSpPr txBox="1">
            <a:spLocks/>
          </p:cNvSpPr>
          <p:nvPr/>
        </p:nvSpPr>
        <p:spPr>
          <a:xfrm>
            <a:off x="190185" y="359991"/>
            <a:ext cx="7772400" cy="503238"/>
          </a:xfrm>
          <a:prstGeom prst="rect">
            <a:avLst/>
          </a:prstGeom>
        </p:spPr>
        <p:txBody>
          <a:bodyPr bIns="91440" anchor="b" anchorCtr="0">
            <a:normAutofit/>
          </a:bodyPr>
          <a:lstStyle>
            <a:lvl1pPr algn="l" rtl="0" eaLnBrk="1" latinLnBrk="0" hangingPunct="1">
              <a:spcBef>
                <a:spcPct val="0"/>
              </a:spcBef>
              <a:buNone/>
              <a:defRPr kumimoji="0" sz="400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Effects of EVs on a modified IEEE 31 bus distribution network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8FEB921A-3547-1C5E-F2E7-63626750D14A}"/>
              </a:ext>
            </a:extLst>
          </p:cNvPr>
          <p:cNvSpPr txBox="1"/>
          <p:nvPr/>
        </p:nvSpPr>
        <p:spPr>
          <a:xfrm>
            <a:off x="302794" y="1036944"/>
            <a:ext cx="457200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b="1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Simulation results</a:t>
            </a:r>
            <a:endParaRPr lang="en-US" sz="16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CCC82D4E-9FB9-E940-E78F-2DCC082EC127}"/>
              </a:ext>
            </a:extLst>
          </p:cNvPr>
          <p:cNvSpPr txBox="1"/>
          <p:nvPr/>
        </p:nvSpPr>
        <p:spPr>
          <a:xfrm>
            <a:off x="302794" y="1434643"/>
            <a:ext cx="7241006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b="1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Baseload scenario </a:t>
            </a:r>
            <a:r>
              <a:rPr lang="en-US" sz="1400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(</a:t>
            </a:r>
            <a:r>
              <a:rPr lang="hu-HU" sz="1400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48 data recorded in half an hour intervals for every node</a:t>
            </a:r>
            <a:r>
              <a:rPr lang="en-US" sz="1400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, so interva</a:t>
            </a:r>
            <a:r>
              <a:rPr lang="en-US" sz="1400" dirty="0"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ls are 30 minutes)</a:t>
            </a:r>
            <a:endParaRPr lang="en-US" sz="1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88F32078-ADF4-A7BD-AA52-39B03E78F14E}"/>
              </a:ext>
            </a:extLst>
          </p:cNvPr>
          <p:cNvSpPr/>
          <p:nvPr/>
        </p:nvSpPr>
        <p:spPr>
          <a:xfrm>
            <a:off x="1752600" y="3740418"/>
            <a:ext cx="2514600" cy="914400"/>
          </a:xfrm>
          <a:prstGeom prst="ellipse">
            <a:avLst/>
          </a:prstGeom>
          <a:noFill/>
          <a:ln w="38100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CDF067C3-E78D-D3AC-8D5D-35FE30365732}"/>
              </a:ext>
            </a:extLst>
          </p:cNvPr>
          <p:cNvSpPr txBox="1"/>
          <p:nvPr/>
        </p:nvSpPr>
        <p:spPr>
          <a:xfrm>
            <a:off x="1028700" y="6014003"/>
            <a:ext cx="708660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hu-HU" sz="1400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Simulation results for baseload scenario, a) </a:t>
            </a:r>
            <a:r>
              <a:rPr lang="hu-HU" sz="1400" dirty="0"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Voltage on nodes , </a:t>
            </a:r>
            <a:r>
              <a:rPr lang="hu-HU" sz="1400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b)</a:t>
            </a:r>
            <a:r>
              <a:rPr lang="en-US" sz="1400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 Power demand</a:t>
            </a:r>
            <a:endParaRPr lang="en-US" sz="1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0222ED85-AA54-F8B8-5E9A-4196FFCF68B2}"/>
              </a:ext>
            </a:extLst>
          </p:cNvPr>
          <p:cNvSpPr txBox="1"/>
          <p:nvPr/>
        </p:nvSpPr>
        <p:spPr>
          <a:xfrm>
            <a:off x="3429000" y="4906535"/>
            <a:ext cx="2590800" cy="954107"/>
          </a:xfrm>
          <a:prstGeom prst="rect">
            <a:avLst/>
          </a:prstGeom>
          <a:ln w="38100"/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US" sz="1400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Highest voltage drop on the endpoint nodes, which are far away from the main transformer</a:t>
            </a:r>
            <a:endParaRPr lang="en-US" sz="1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4DCEC2C6-6F2A-C3A6-DD83-2A5E44DC2C1B}"/>
              </a:ext>
            </a:extLst>
          </p:cNvPr>
          <p:cNvCxnSpPr>
            <a:cxnSpLocks/>
            <a:endCxn id="26" idx="0"/>
          </p:cNvCxnSpPr>
          <p:nvPr/>
        </p:nvCxnSpPr>
        <p:spPr>
          <a:xfrm>
            <a:off x="3048000" y="4654818"/>
            <a:ext cx="1676400" cy="251717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31" name="TextBox 30">
            <a:extLst>
              <a:ext uri="{FF2B5EF4-FFF2-40B4-BE49-F238E27FC236}">
                <a16:creationId xmlns:a16="http://schemas.microsoft.com/office/drawing/2014/main" id="{3BD49BD4-5850-0FCB-BF7F-1A5C1BCD53B9}"/>
              </a:ext>
            </a:extLst>
          </p:cNvPr>
          <p:cNvSpPr txBox="1"/>
          <p:nvPr/>
        </p:nvSpPr>
        <p:spPr>
          <a:xfrm>
            <a:off x="7543800" y="1242536"/>
            <a:ext cx="1295400" cy="307777"/>
          </a:xfrm>
          <a:prstGeom prst="rect">
            <a:avLst/>
          </a:prstGeom>
          <a:ln w="28575"/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wrap="square">
            <a:spAutoFit/>
          </a:bodyPr>
          <a:lstStyle>
            <a:defPPr>
              <a:defRPr lang="en-US"/>
            </a:defPPr>
            <a:lvl1pPr>
              <a:defRPr sz="1400">
                <a:solidFill>
                  <a:schemeClr val="dk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defRPr>
            </a:lvl1pPr>
            <a:lvl2pPr>
              <a:defRPr>
                <a:solidFill>
                  <a:schemeClr val="dk1"/>
                </a:solidFill>
              </a:defRPr>
            </a:lvl2pPr>
            <a:lvl3pPr>
              <a:defRPr>
                <a:solidFill>
                  <a:schemeClr val="dk1"/>
                </a:solidFill>
              </a:defRPr>
            </a:lvl3pPr>
            <a:lvl4pPr>
              <a:defRPr>
                <a:solidFill>
                  <a:schemeClr val="dk1"/>
                </a:solidFill>
              </a:defRPr>
            </a:lvl4pPr>
            <a:lvl5pPr>
              <a:defRPr>
                <a:solidFill>
                  <a:schemeClr val="dk1"/>
                </a:solidFill>
              </a:defRPr>
            </a:lvl5pPr>
            <a:lvl6pPr>
              <a:defRPr>
                <a:solidFill>
                  <a:schemeClr val="dk1"/>
                </a:solidFill>
              </a:defRPr>
            </a:lvl6pPr>
            <a:lvl7pPr>
              <a:defRPr>
                <a:solidFill>
                  <a:schemeClr val="dk1"/>
                </a:solidFill>
              </a:defRPr>
            </a:lvl7pPr>
            <a:lvl8pPr>
              <a:defRPr>
                <a:solidFill>
                  <a:schemeClr val="dk1"/>
                </a:solidFill>
              </a:defRPr>
            </a:lvl8pPr>
            <a:lvl9pPr>
              <a:defRPr>
                <a:solidFill>
                  <a:schemeClr val="dk1"/>
                </a:solidFill>
              </a:defRPr>
            </a:lvl9pPr>
          </a:lstStyle>
          <a:p>
            <a:r>
              <a:rPr lang="hu-HU" dirty="0">
                <a:latin typeface="Arial" panose="020B0604020202020204" pitchFamily="34" charset="0"/>
                <a:cs typeface="Arial" panose="020B0604020202020204" pitchFamily="34" charset="0"/>
              </a:rPr>
              <a:t>peak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: </a:t>
            </a:r>
            <a:r>
              <a:rPr lang="fa-IR" dirty="0">
                <a:latin typeface="Arial" panose="020B0604020202020204" pitchFamily="34" charset="0"/>
                <a:cs typeface="Arial" panose="020B0604020202020204" pitchFamily="34" charset="0"/>
              </a:rPr>
              <a:t>26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kW</a:t>
            </a:r>
          </a:p>
        </p:txBody>
      </p:sp>
      <p:cxnSp>
        <p:nvCxnSpPr>
          <p:cNvPr id="33" name="Connector: Curved 32">
            <a:extLst>
              <a:ext uri="{FF2B5EF4-FFF2-40B4-BE49-F238E27FC236}">
                <a16:creationId xmlns:a16="http://schemas.microsoft.com/office/drawing/2014/main" id="{5EC4D203-AC85-B2A6-BD1C-4694DCB598E4}"/>
              </a:ext>
            </a:extLst>
          </p:cNvPr>
          <p:cNvCxnSpPr>
            <a:cxnSpLocks/>
            <a:endCxn id="31" idx="2"/>
          </p:cNvCxnSpPr>
          <p:nvPr/>
        </p:nvCxnSpPr>
        <p:spPr>
          <a:xfrm rot="5400000" flipH="1" flipV="1">
            <a:off x="7537906" y="1861007"/>
            <a:ext cx="964288" cy="342900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017554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 animBg="1"/>
      <p:bldP spid="26" grpId="0" animBg="1"/>
      <p:bldP spid="31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107F5B5-824A-A791-6C63-88AE984008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>
                <a:latin typeface="Arial" panose="020B0604020202020204" pitchFamily="34" charset="0"/>
                <a:cs typeface="Arial" panose="020B0604020202020204" pitchFamily="34" charset="0"/>
              </a:rPr>
              <a:pPr/>
              <a:t>6</a:t>
            </a:fld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2162343-9E3D-F684-B4D8-B997777A770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1667" t="33703" r="22500" b="31507"/>
          <a:stretch/>
        </p:blipFill>
        <p:spPr>
          <a:xfrm>
            <a:off x="212113" y="2286000"/>
            <a:ext cx="8782811" cy="3078303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18FE7F96-73EC-4F44-CE13-41810A3F5F8C}"/>
              </a:ext>
            </a:extLst>
          </p:cNvPr>
          <p:cNvSpPr txBox="1">
            <a:spLocks/>
          </p:cNvSpPr>
          <p:nvPr/>
        </p:nvSpPr>
        <p:spPr>
          <a:xfrm>
            <a:off x="228600" y="483004"/>
            <a:ext cx="7772400" cy="503238"/>
          </a:xfrm>
          <a:prstGeom prst="rect">
            <a:avLst/>
          </a:prstGeom>
        </p:spPr>
        <p:txBody>
          <a:bodyPr bIns="91440" anchor="b" anchorCtr="0">
            <a:normAutofit/>
          </a:bodyPr>
          <a:lstStyle>
            <a:lvl1pPr algn="l" rtl="0" eaLnBrk="1" latinLnBrk="0" hangingPunct="1">
              <a:spcBef>
                <a:spcPct val="0"/>
              </a:spcBef>
              <a:buNone/>
              <a:defRPr kumimoji="0" sz="400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Effects of EVs on a modified IEEE 31 bus distribution network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2E57083-60BD-3434-F609-14AA4BD88786}"/>
              </a:ext>
            </a:extLst>
          </p:cNvPr>
          <p:cNvSpPr txBox="1"/>
          <p:nvPr/>
        </p:nvSpPr>
        <p:spPr>
          <a:xfrm>
            <a:off x="180029" y="1295400"/>
            <a:ext cx="457200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b="1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Simulation results</a:t>
            </a:r>
            <a:endParaRPr lang="en-US" sz="16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50CA77D-79AE-83EE-7951-BDB860867715}"/>
              </a:ext>
            </a:extLst>
          </p:cNvPr>
          <p:cNvSpPr txBox="1"/>
          <p:nvPr/>
        </p:nvSpPr>
        <p:spPr>
          <a:xfrm>
            <a:off x="180028" y="1793321"/>
            <a:ext cx="8659171" cy="5539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b="1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Uncontrolled EVs charging: </a:t>
            </a:r>
            <a:r>
              <a:rPr lang="en-US" sz="1400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(</a:t>
            </a:r>
            <a:r>
              <a:rPr lang="hu-HU" sz="1400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50 EVs with different features were defined</a:t>
            </a:r>
            <a:r>
              <a:rPr lang="en-US" sz="1400" dirty="0"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 </a:t>
            </a:r>
            <a:r>
              <a:rPr lang="hu-HU" sz="1400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home charging</a:t>
            </a:r>
            <a:r>
              <a:rPr lang="en-US" sz="1400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)</a:t>
            </a:r>
            <a:endParaRPr lang="en-US" sz="1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1600" dirty="0">
              <a:effectLst/>
              <a:latin typeface="Arial" panose="020B0604020202020204" pitchFamily="34" charset="0"/>
              <a:ea typeface="Times New Roman" panose="02020603050405020304" pitchFamily="18" charset="0"/>
              <a:cs typeface="Arial" panose="020B0604020202020204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3DE6E3F-8C67-1C4F-05A7-C7910A598C62}"/>
              </a:ext>
            </a:extLst>
          </p:cNvPr>
          <p:cNvSpPr txBox="1"/>
          <p:nvPr/>
        </p:nvSpPr>
        <p:spPr>
          <a:xfrm>
            <a:off x="618179" y="5408711"/>
            <a:ext cx="8267699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hu-HU" sz="1400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Simulation results for </a:t>
            </a:r>
            <a:r>
              <a:rPr lang="en-US" sz="1400" dirty="0"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uncontrolled EV charging</a:t>
            </a:r>
            <a:r>
              <a:rPr lang="hu-HU" sz="1400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 scenario, a) Voltage on nodes , b)</a:t>
            </a:r>
            <a:r>
              <a:rPr lang="en-US" sz="1400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 Power demand</a:t>
            </a:r>
            <a:endParaRPr lang="en-US" sz="1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2975523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107F5B5-824A-A791-6C63-88AE984008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>
                <a:latin typeface="Arial" panose="020B0604020202020204" pitchFamily="34" charset="0"/>
                <a:cs typeface="Arial" panose="020B0604020202020204" pitchFamily="34" charset="0"/>
              </a:rPr>
              <a:pPr/>
              <a:t>7</a:t>
            </a:fld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0F7209E5-ECDE-E84F-1BE6-41C9A9BC7BEA}"/>
              </a:ext>
            </a:extLst>
          </p:cNvPr>
          <p:cNvSpPr txBox="1">
            <a:spLocks/>
          </p:cNvSpPr>
          <p:nvPr/>
        </p:nvSpPr>
        <p:spPr>
          <a:xfrm>
            <a:off x="228600" y="746697"/>
            <a:ext cx="7772400" cy="503238"/>
          </a:xfrm>
          <a:prstGeom prst="rect">
            <a:avLst/>
          </a:prstGeom>
        </p:spPr>
        <p:txBody>
          <a:bodyPr bIns="91440" anchor="b" anchorCtr="0">
            <a:normAutofit/>
          </a:bodyPr>
          <a:lstStyle>
            <a:lvl1pPr algn="l" rtl="0" eaLnBrk="1" latinLnBrk="0" hangingPunct="1">
              <a:spcBef>
                <a:spcPct val="0"/>
              </a:spcBef>
              <a:buNone/>
              <a:defRPr kumimoji="0" sz="400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Different actors in the network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334CF3B-2B7C-D85F-31FF-D75FCDF210E7}"/>
              </a:ext>
            </a:extLst>
          </p:cNvPr>
          <p:cNvSpPr txBox="1"/>
          <p:nvPr/>
        </p:nvSpPr>
        <p:spPr>
          <a:xfrm>
            <a:off x="252207" y="1315109"/>
            <a:ext cx="8429127" cy="472488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indent="457200" algn="just">
              <a:lnSpc>
                <a:spcPct val="150000"/>
              </a:lnSpc>
              <a:spcAft>
                <a:spcPts val="600"/>
              </a:spcAft>
            </a:pPr>
            <a:r>
              <a:rPr lang="en-US" sz="1400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T</a:t>
            </a:r>
            <a:r>
              <a:rPr lang="hu-HU" sz="1400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hree actors are mainly involved in the charging operation, each with its own goals and interests</a:t>
            </a:r>
            <a:r>
              <a:rPr lang="en-US" sz="1400" dirty="0"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.</a:t>
            </a:r>
            <a:r>
              <a:rPr lang="hu-HU" sz="1400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 Each of these actors plays a specific role in the system and influences the energy consumption and cost regulation differently. </a:t>
            </a:r>
            <a:endParaRPr lang="en-US" sz="1400" dirty="0">
              <a:effectLst/>
              <a:latin typeface="Arial" panose="020B0604020202020204" pitchFamily="34" charset="0"/>
              <a:ea typeface="Times New Roman" panose="02020603050405020304" pitchFamily="18" charset="0"/>
              <a:cs typeface="Arial" panose="020B0604020202020204" pitchFamily="34" charset="0"/>
            </a:endParaRPr>
          </a:p>
          <a:p>
            <a:pPr indent="457200" algn="just">
              <a:lnSpc>
                <a:spcPct val="150000"/>
              </a:lnSpc>
              <a:spcAft>
                <a:spcPts val="600"/>
              </a:spcAft>
            </a:pPr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lvl="0" indent="-342900" algn="just">
              <a:lnSpc>
                <a:spcPct val="150000"/>
              </a:lnSpc>
              <a:spcAft>
                <a:spcPts val="600"/>
              </a:spcAft>
              <a:buFont typeface="+mj-lt"/>
              <a:buAutoNum type="arabicPeriod"/>
            </a:pPr>
            <a:r>
              <a:rPr lang="hu-HU" sz="1600" b="1" dirty="0">
                <a:solidFill>
                  <a:schemeClr val="accent2">
                    <a:lumMod val="75000"/>
                  </a:schemeClr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Utility</a:t>
            </a:r>
            <a:endParaRPr lang="en-US" sz="1600" b="1" dirty="0">
              <a:solidFill>
                <a:schemeClr val="accent2">
                  <a:lumMod val="75000"/>
                </a:schemeClr>
              </a:solidFill>
              <a:effectLst/>
              <a:latin typeface="Arial" panose="020B0604020202020204" pitchFamily="34" charset="0"/>
              <a:ea typeface="Times New Roman" panose="02020603050405020304" pitchFamily="18" charset="0"/>
              <a:cs typeface="Arial" panose="020B0604020202020204" pitchFamily="34" charset="0"/>
            </a:endParaRPr>
          </a:p>
          <a:p>
            <a:pPr marL="342900" lvl="0" indent="-342900" algn="just">
              <a:lnSpc>
                <a:spcPct val="150000"/>
              </a:lnSpc>
              <a:spcAft>
                <a:spcPts val="600"/>
              </a:spcAft>
              <a:buFont typeface="+mj-lt"/>
              <a:buAutoNum type="arabicPeriod"/>
            </a:pPr>
            <a:r>
              <a:rPr lang="hu-HU" sz="1600" b="1" dirty="0">
                <a:solidFill>
                  <a:schemeClr val="accent2">
                    <a:lumMod val="75000"/>
                  </a:schemeClr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EV users</a:t>
            </a:r>
            <a:endParaRPr lang="en-US" sz="1600" b="1" dirty="0">
              <a:solidFill>
                <a:schemeClr val="accent2">
                  <a:lumMod val="75000"/>
                </a:schemeClr>
              </a:solidFill>
              <a:effectLst/>
              <a:latin typeface="Arial" panose="020B0604020202020204" pitchFamily="34" charset="0"/>
              <a:ea typeface="Times New Roman" panose="02020603050405020304" pitchFamily="18" charset="0"/>
              <a:cs typeface="Arial" panose="020B0604020202020204" pitchFamily="34" charset="0"/>
            </a:endParaRPr>
          </a:p>
          <a:p>
            <a:pPr marL="342900" lvl="0" indent="-342900" algn="just">
              <a:lnSpc>
                <a:spcPct val="150000"/>
              </a:lnSpc>
              <a:spcAft>
                <a:spcPts val="600"/>
              </a:spcAft>
              <a:buFont typeface="+mj-lt"/>
              <a:buAutoNum type="arabicPeriod"/>
            </a:pPr>
            <a:r>
              <a:rPr lang="hu-HU" sz="1600" b="1" dirty="0">
                <a:solidFill>
                  <a:schemeClr val="accent2">
                    <a:lumMod val="75000"/>
                  </a:schemeClr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Aggregators</a:t>
            </a:r>
            <a:endParaRPr lang="en-US" sz="1600" b="1" dirty="0">
              <a:solidFill>
                <a:schemeClr val="accent2">
                  <a:lumMod val="75000"/>
                </a:schemeClr>
              </a:solidFill>
              <a:effectLst/>
              <a:latin typeface="Arial" panose="020B0604020202020204" pitchFamily="34" charset="0"/>
              <a:ea typeface="Times New Roman" panose="02020603050405020304" pitchFamily="18" charset="0"/>
              <a:cs typeface="Arial" panose="020B0604020202020204" pitchFamily="34" charset="0"/>
            </a:endParaRPr>
          </a:p>
          <a:p>
            <a:pPr algn="just">
              <a:lnSpc>
                <a:spcPct val="150000"/>
              </a:lnSpc>
              <a:spcAft>
                <a:spcPts val="600"/>
              </a:spcAft>
            </a:pPr>
            <a:endParaRPr lang="en-US" sz="1600" dirty="0">
              <a:effectLst/>
              <a:latin typeface="Arial" panose="020B0604020202020204" pitchFamily="34" charset="0"/>
              <a:ea typeface="Times New Roman" panose="02020603050405020304" pitchFamily="18" charset="0"/>
              <a:cs typeface="Arial" panose="020B0604020202020204" pitchFamily="34" charset="0"/>
            </a:endParaRPr>
          </a:p>
          <a:p>
            <a:pPr algn="just">
              <a:lnSpc>
                <a:spcPct val="150000"/>
              </a:lnSpc>
              <a:spcAft>
                <a:spcPts val="600"/>
              </a:spcAft>
            </a:pPr>
            <a:r>
              <a:rPr lang="hu-HU" sz="1600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we carried out systematic </a:t>
            </a:r>
            <a:endParaRPr lang="en-US" sz="1600" dirty="0">
              <a:effectLst/>
              <a:latin typeface="Arial" panose="020B0604020202020204" pitchFamily="34" charset="0"/>
              <a:ea typeface="Times New Roman" panose="02020603050405020304" pitchFamily="18" charset="0"/>
              <a:cs typeface="Arial" panose="020B0604020202020204" pitchFamily="34" charset="0"/>
            </a:endParaRPr>
          </a:p>
          <a:p>
            <a:pPr algn="just">
              <a:lnSpc>
                <a:spcPct val="150000"/>
              </a:lnSpc>
              <a:spcAft>
                <a:spcPts val="600"/>
              </a:spcAft>
            </a:pPr>
            <a:r>
              <a:rPr lang="en-US" sz="1600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r</a:t>
            </a:r>
            <a:r>
              <a:rPr lang="hu-HU" sz="1600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esearch</a:t>
            </a:r>
            <a:r>
              <a:rPr lang="en-US" sz="1600" dirty="0"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 </a:t>
            </a:r>
            <a:r>
              <a:rPr lang="en-US" sz="1600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(review paper)</a:t>
            </a:r>
            <a:r>
              <a:rPr lang="hu-HU" sz="1600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 on</a:t>
            </a:r>
            <a:endParaRPr lang="en-US" sz="1600" dirty="0">
              <a:effectLst/>
              <a:latin typeface="Arial" panose="020B0604020202020204" pitchFamily="34" charset="0"/>
              <a:ea typeface="Times New Roman" panose="02020603050405020304" pitchFamily="18" charset="0"/>
              <a:cs typeface="Arial" panose="020B0604020202020204" pitchFamily="34" charset="0"/>
            </a:endParaRPr>
          </a:p>
          <a:p>
            <a:pPr algn="just">
              <a:lnSpc>
                <a:spcPct val="150000"/>
              </a:lnSpc>
              <a:spcAft>
                <a:spcPts val="600"/>
              </a:spcAft>
            </a:pPr>
            <a:r>
              <a:rPr lang="hu-HU" sz="1600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the role and interests of actors</a:t>
            </a:r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57D82F2E-A016-3F18-FBF0-497AAC92C44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5000" t="24815" r="27500" b="23333"/>
          <a:stretch/>
        </p:blipFill>
        <p:spPr>
          <a:xfrm>
            <a:off x="3307080" y="2596287"/>
            <a:ext cx="5608320" cy="3443705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409A8A02-2ACA-871D-B08C-F5F83FFBBCE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8269" t="30741" r="29231" b="24814"/>
          <a:stretch/>
        </p:blipFill>
        <p:spPr>
          <a:xfrm>
            <a:off x="3118734" y="2682080"/>
            <a:ext cx="5854296" cy="3443704"/>
          </a:xfrm>
          <a:prstGeom prst="rect">
            <a:avLst/>
          </a:prstGeom>
        </p:spPr>
      </p:pic>
      <p:pic>
        <p:nvPicPr>
          <p:cNvPr id="9" name="Picture 2" descr="ESA - Budapest University of Technology and Economics logo">
            <a:extLst>
              <a:ext uri="{FF2B5EF4-FFF2-40B4-BE49-F238E27FC236}">
                <a16:creationId xmlns:a16="http://schemas.microsoft.com/office/drawing/2014/main" id="{0CD503B7-53E6-8DB8-2E72-4B8DA457C55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53351" y="209268"/>
            <a:ext cx="2026840" cy="5723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922569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107F5B5-824A-A791-6C63-88AE984008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>
                <a:latin typeface="Arial" panose="020B0604020202020204" pitchFamily="34" charset="0"/>
                <a:cs typeface="Arial" panose="020B0604020202020204" pitchFamily="34" charset="0"/>
              </a:rPr>
              <a:pPr/>
              <a:t>8</a:t>
            </a:fld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D5A5405-D799-3388-73CE-A557C12D270E}"/>
              </a:ext>
            </a:extLst>
          </p:cNvPr>
          <p:cNvSpPr txBox="1"/>
          <p:nvPr/>
        </p:nvSpPr>
        <p:spPr>
          <a:xfrm>
            <a:off x="603504" y="1083252"/>
            <a:ext cx="8305800" cy="225497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1" algn="just">
              <a:lnSpc>
                <a:spcPct val="150000"/>
              </a:lnSpc>
              <a:spcBef>
                <a:spcPts val="1200"/>
              </a:spcBef>
              <a:spcAft>
                <a:spcPts val="300"/>
              </a:spcAft>
            </a:pPr>
            <a:r>
              <a:rPr lang="hu-HU" sz="2000" b="1" dirty="0">
                <a:solidFill>
                  <a:schemeClr val="tx2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EVs smart charging strategies</a:t>
            </a:r>
            <a:endParaRPr lang="en-US" sz="2000" b="1" dirty="0">
              <a:solidFill>
                <a:schemeClr val="tx2"/>
              </a:solidFill>
              <a:latin typeface="Arial" panose="020B0604020202020204" pitchFamily="34" charset="0"/>
              <a:ea typeface="+mj-ea"/>
              <a:cs typeface="Arial" panose="020B0604020202020204" pitchFamily="34" charset="0"/>
            </a:endParaRPr>
          </a:p>
          <a:p>
            <a:pPr marL="342900" lvl="0" indent="-342900" algn="just">
              <a:lnSpc>
                <a:spcPct val="150000"/>
              </a:lnSpc>
              <a:spcAft>
                <a:spcPts val="600"/>
              </a:spcAft>
              <a:buFont typeface="+mj-lt"/>
              <a:buAutoNum type="arabicPeriod"/>
            </a:pPr>
            <a:r>
              <a:rPr lang="hu-HU" sz="1600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Mathematical optimization methods;</a:t>
            </a:r>
            <a:endParaRPr lang="en-US" sz="1600" dirty="0">
              <a:effectLst/>
              <a:latin typeface="Arial" panose="020B0604020202020204" pitchFamily="34" charset="0"/>
              <a:ea typeface="Times New Roman" panose="02020603050405020304" pitchFamily="18" charset="0"/>
              <a:cs typeface="Arial" panose="020B0604020202020204" pitchFamily="34" charset="0"/>
            </a:endParaRPr>
          </a:p>
          <a:p>
            <a:pPr marL="342900" lvl="0" indent="-342900" algn="just">
              <a:lnSpc>
                <a:spcPct val="150000"/>
              </a:lnSpc>
              <a:spcAft>
                <a:spcPts val="600"/>
              </a:spcAft>
              <a:buFont typeface="+mj-lt"/>
              <a:buAutoNum type="arabicPeriod"/>
            </a:pPr>
            <a:r>
              <a:rPr lang="hu-HU" sz="1600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Meta-heuristic and Heuristic optimization methods;</a:t>
            </a:r>
            <a:endParaRPr lang="en-US" sz="1600" dirty="0">
              <a:effectLst/>
              <a:latin typeface="Arial" panose="020B0604020202020204" pitchFamily="34" charset="0"/>
              <a:ea typeface="Times New Roman" panose="02020603050405020304" pitchFamily="18" charset="0"/>
              <a:cs typeface="Arial" panose="020B0604020202020204" pitchFamily="34" charset="0"/>
            </a:endParaRPr>
          </a:p>
          <a:p>
            <a:pPr marL="342900" lvl="0" indent="-342900" algn="just">
              <a:lnSpc>
                <a:spcPct val="150000"/>
              </a:lnSpc>
              <a:spcAft>
                <a:spcPts val="600"/>
              </a:spcAft>
              <a:buFont typeface="+mj-lt"/>
              <a:buAutoNum type="arabicPeriod"/>
            </a:pPr>
            <a:r>
              <a:rPr lang="hu-HU" sz="1600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Learning-based methods;</a:t>
            </a:r>
            <a:endParaRPr lang="en-US" sz="1600" dirty="0">
              <a:effectLst/>
              <a:latin typeface="Arial" panose="020B0604020202020204" pitchFamily="34" charset="0"/>
              <a:ea typeface="Times New Roman" panose="02020603050405020304" pitchFamily="18" charset="0"/>
              <a:cs typeface="Arial" panose="020B0604020202020204" pitchFamily="34" charset="0"/>
            </a:endParaRPr>
          </a:p>
          <a:p>
            <a:pPr marL="342900" lvl="0" indent="-342900" algn="just">
              <a:lnSpc>
                <a:spcPct val="150000"/>
              </a:lnSpc>
              <a:spcAft>
                <a:spcPts val="600"/>
              </a:spcAft>
              <a:buFont typeface="+mj-lt"/>
              <a:buAutoNum type="arabicPeriod"/>
            </a:pPr>
            <a:r>
              <a:rPr lang="hu-HU" sz="1600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Game-theory-based methods.</a:t>
            </a:r>
            <a:endParaRPr lang="en-US" sz="1600" dirty="0">
              <a:effectLst/>
              <a:latin typeface="Arial" panose="020B0604020202020204" pitchFamily="34" charset="0"/>
              <a:ea typeface="Times New Roman" panose="02020603050405020304" pitchFamily="18" charset="0"/>
              <a:cs typeface="Arial" panose="020B06040202020202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9B1FAA8-4FDE-929A-BCD6-91A8618F595D}"/>
              </a:ext>
            </a:extLst>
          </p:cNvPr>
          <p:cNvSpPr txBox="1"/>
          <p:nvPr/>
        </p:nvSpPr>
        <p:spPr>
          <a:xfrm>
            <a:off x="4673629" y="4161532"/>
            <a:ext cx="4572000" cy="17548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lvl="0" indent="-285750" algn="just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00" b="0" i="0" u="none" strike="noStrike" baseline="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Linear programming </a:t>
            </a:r>
          </a:p>
          <a:p>
            <a:pPr marL="285750" lvl="0" indent="-285750" algn="just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00" b="0" i="0" u="none" strike="noStrike" baseline="0" dirty="0" err="1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MILP</a:t>
            </a:r>
            <a:endParaRPr lang="en-US" sz="1600" b="0" i="0" u="none" strike="noStrike" baseline="0" dirty="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lvl="0" indent="-285750" algn="just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00" b="0" i="0" u="none" strike="noStrike" baseline="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Augmented </a:t>
            </a:r>
            <a:r>
              <a:rPr lang="en-US" sz="1600" b="0" i="0" u="none" strike="noStrike" baseline="0" dirty="0" err="1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Lagrangian</a:t>
            </a:r>
            <a:endParaRPr lang="en-US" sz="1600" b="0" i="0" u="none" strike="noStrike" baseline="0" dirty="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lvl="0" indent="-285750" algn="just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00" b="0" i="0" u="none" strike="noStrike" baseline="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Complex combinatorial</a:t>
            </a:r>
            <a:endParaRPr lang="en-US" sz="1600" dirty="0">
              <a:effectLst/>
              <a:latin typeface="Arial" panose="020B0604020202020204" pitchFamily="34" charset="0"/>
              <a:ea typeface="Times New Roman" panose="02020603050405020304" pitchFamily="18" charset="0"/>
              <a:cs typeface="Arial" panose="020B0604020202020204" pitchFamily="34" charset="0"/>
            </a:endParaRPr>
          </a:p>
        </p:txBody>
      </p:sp>
      <p:pic>
        <p:nvPicPr>
          <p:cNvPr id="8" name="Picture 2" descr="ESA - Budapest University of Technology and Economics logo">
            <a:extLst>
              <a:ext uri="{FF2B5EF4-FFF2-40B4-BE49-F238E27FC236}">
                <a16:creationId xmlns:a16="http://schemas.microsoft.com/office/drawing/2014/main" id="{1EB5FB42-C259-7F83-3504-5C02035B173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53351" y="209268"/>
            <a:ext cx="2026840" cy="5723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5A74F196-BC41-DF3A-8BE2-925E357F831B}"/>
              </a:ext>
            </a:extLst>
          </p:cNvPr>
          <p:cNvSpPr txBox="1"/>
          <p:nvPr/>
        </p:nvSpPr>
        <p:spPr>
          <a:xfrm>
            <a:off x="787429" y="4854425"/>
            <a:ext cx="5029200" cy="4160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just">
              <a:lnSpc>
                <a:spcPct val="150000"/>
              </a:lnSpc>
              <a:spcAft>
                <a:spcPts val="600"/>
              </a:spcAft>
            </a:pPr>
            <a:r>
              <a:rPr lang="hu-HU" sz="1600" b="1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Mathematical optimization methods</a:t>
            </a:r>
            <a:endParaRPr lang="en-US" sz="1600" b="1" dirty="0">
              <a:effectLst/>
              <a:latin typeface="Arial" panose="020B0604020202020204" pitchFamily="34" charset="0"/>
              <a:ea typeface="Times New Roman" panose="02020603050405020304" pitchFamily="18" charset="0"/>
              <a:cs typeface="Arial" panose="020B0604020202020204" pitchFamily="34" charset="0"/>
            </a:endParaRPr>
          </a:p>
        </p:txBody>
      </p:sp>
      <p:sp>
        <p:nvSpPr>
          <p:cNvPr id="4" name="Left Brace 3">
            <a:extLst>
              <a:ext uri="{FF2B5EF4-FFF2-40B4-BE49-F238E27FC236}">
                <a16:creationId xmlns:a16="http://schemas.microsoft.com/office/drawing/2014/main" id="{A31BCB07-6B2C-9A56-0D9A-5BA932908CA8}"/>
              </a:ext>
            </a:extLst>
          </p:cNvPr>
          <p:cNvSpPr/>
          <p:nvPr/>
        </p:nvSpPr>
        <p:spPr>
          <a:xfrm>
            <a:off x="4521229" y="4226053"/>
            <a:ext cx="152400" cy="1783668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D240645-CE08-E93A-3EB4-077F18163B9B}"/>
              </a:ext>
            </a:extLst>
          </p:cNvPr>
          <p:cNvSpPr txBox="1"/>
          <p:nvPr/>
        </p:nvSpPr>
        <p:spPr>
          <a:xfrm>
            <a:off x="4729509" y="4275264"/>
            <a:ext cx="4572000" cy="18158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b="0" i="0" u="none" strike="noStrike" baseline="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SVM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b="0" i="0" u="none" strike="noStrike" baseline="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Tabu Search</a:t>
            </a:r>
            <a:endParaRPr lang="en-US" sz="1600" dirty="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b="0" i="0" u="none" strike="noStrike" baseline="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b="0" i="0" u="none" strike="noStrike" baseline="0" dirty="0" err="1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PSO</a:t>
            </a:r>
            <a:endParaRPr lang="en-US" sz="1600" dirty="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b="0" i="0" u="none" strike="noStrike" baseline="0" dirty="0" err="1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GWO</a:t>
            </a:r>
            <a:endParaRPr lang="en-US" sz="1600" b="0" i="0" u="none" strike="noStrike" baseline="0" dirty="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b="0" i="0" u="none" strike="noStrike" baseline="0" dirty="0" err="1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IBGWO</a:t>
            </a:r>
            <a:endParaRPr lang="en-US" sz="1600" dirty="0">
              <a:effectLst/>
              <a:latin typeface="Arial" panose="020B0604020202020204" pitchFamily="34" charset="0"/>
              <a:ea typeface="Times New Roman" panose="02020603050405020304" pitchFamily="18" charset="0"/>
              <a:cs typeface="Arial" panose="020B0604020202020204" pitchFamily="34" charset="0"/>
            </a:endParaRPr>
          </a:p>
          <a:p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8CC08CA-3365-4739-4417-13D8CC724060}"/>
              </a:ext>
            </a:extLst>
          </p:cNvPr>
          <p:cNvSpPr txBox="1"/>
          <p:nvPr/>
        </p:nvSpPr>
        <p:spPr>
          <a:xfrm>
            <a:off x="1471164" y="4805689"/>
            <a:ext cx="457200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hu-HU" sz="1600" b="1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Meta-heuristic and Heuristic </a:t>
            </a:r>
            <a:endParaRPr lang="en-US" sz="1600" b="1" dirty="0">
              <a:effectLst/>
              <a:latin typeface="Arial" panose="020B0604020202020204" pitchFamily="34" charset="0"/>
              <a:ea typeface="Times New Roman" panose="02020603050405020304" pitchFamily="18" charset="0"/>
              <a:cs typeface="Arial" panose="020B0604020202020204" pitchFamily="34" charset="0"/>
            </a:endParaRPr>
          </a:p>
          <a:p>
            <a:r>
              <a:rPr lang="hu-HU" sz="1600" b="1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optimization methods</a:t>
            </a:r>
            <a:endParaRPr lang="en-US" sz="1600" b="1" dirty="0">
              <a:effectLst/>
              <a:latin typeface="Arial" panose="020B0604020202020204" pitchFamily="34" charset="0"/>
              <a:ea typeface="Times New Roman" panose="02020603050405020304" pitchFamily="18" charset="0"/>
              <a:cs typeface="Arial" panose="020B0604020202020204" pitchFamily="34" charset="0"/>
            </a:endParaRPr>
          </a:p>
        </p:txBody>
      </p:sp>
      <p:sp>
        <p:nvSpPr>
          <p:cNvPr id="13" name="Left Brace 12">
            <a:extLst>
              <a:ext uri="{FF2B5EF4-FFF2-40B4-BE49-F238E27FC236}">
                <a16:creationId xmlns:a16="http://schemas.microsoft.com/office/drawing/2014/main" id="{8E218FE7-B141-754F-0015-A8E15E7DDFA3}"/>
              </a:ext>
            </a:extLst>
          </p:cNvPr>
          <p:cNvSpPr/>
          <p:nvPr/>
        </p:nvSpPr>
        <p:spPr>
          <a:xfrm>
            <a:off x="4492535" y="4333608"/>
            <a:ext cx="244995" cy="1528938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F2C2EC5-E500-6D83-8153-1E305B03A94B}"/>
              </a:ext>
            </a:extLst>
          </p:cNvPr>
          <p:cNvSpPr txBox="1"/>
          <p:nvPr/>
        </p:nvSpPr>
        <p:spPr>
          <a:xfrm>
            <a:off x="4704428" y="4727550"/>
            <a:ext cx="3118104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dirty="0" err="1">
                <a:latin typeface="Arial" panose="020B0604020202020204" pitchFamily="34" charset="0"/>
                <a:cs typeface="Arial" panose="020B0604020202020204" pitchFamily="34" charset="0"/>
              </a:rPr>
              <a:t>Stackberger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game 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Matching theory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	</a:t>
            </a:r>
          </a:p>
          <a:p>
            <a:r>
              <a:rPr lang="en-US" b="0" i="0" u="none" strike="noStrike" baseline="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	</a:t>
            </a:r>
          </a:p>
          <a:p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3E18F8C5-D5B5-76FD-35D3-B777087D8C34}"/>
              </a:ext>
            </a:extLst>
          </p:cNvPr>
          <p:cNvSpPr txBox="1"/>
          <p:nvPr/>
        </p:nvSpPr>
        <p:spPr>
          <a:xfrm>
            <a:off x="1547372" y="4883446"/>
            <a:ext cx="3118104" cy="4160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hu-HU" sz="1600" b="1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Game-theory-based methods</a:t>
            </a:r>
            <a:endParaRPr lang="en-US" sz="1600" b="1" dirty="0">
              <a:effectLst/>
              <a:latin typeface="Arial" panose="020B0604020202020204" pitchFamily="34" charset="0"/>
              <a:ea typeface="Times New Roman" panose="02020603050405020304" pitchFamily="18" charset="0"/>
              <a:cs typeface="Arial" panose="020B0604020202020204" pitchFamily="34" charset="0"/>
            </a:endParaRPr>
          </a:p>
        </p:txBody>
      </p:sp>
      <p:sp>
        <p:nvSpPr>
          <p:cNvPr id="16" name="Left Brace 15">
            <a:extLst>
              <a:ext uri="{FF2B5EF4-FFF2-40B4-BE49-F238E27FC236}">
                <a16:creationId xmlns:a16="http://schemas.microsoft.com/office/drawing/2014/main" id="{4D89514E-6910-D6B7-3D13-72C3E69483BB}"/>
              </a:ext>
            </a:extLst>
          </p:cNvPr>
          <p:cNvSpPr/>
          <p:nvPr/>
        </p:nvSpPr>
        <p:spPr>
          <a:xfrm>
            <a:off x="4573397" y="4663186"/>
            <a:ext cx="152400" cy="856532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1CB67BF8-FA96-0B7D-F503-D2EAF3B8D323}"/>
              </a:ext>
            </a:extLst>
          </p:cNvPr>
          <p:cNvSpPr txBox="1"/>
          <p:nvPr/>
        </p:nvSpPr>
        <p:spPr>
          <a:xfrm>
            <a:off x="4673629" y="4275264"/>
            <a:ext cx="3682942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Supervised learning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Convolutional neural networks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Long short term memory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etc.</a:t>
            </a:r>
          </a:p>
          <a:p>
            <a:r>
              <a:rPr lang="en-US" b="0" i="0" u="none" strike="noStrike" baseline="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	</a:t>
            </a:r>
          </a:p>
          <a:p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6E9387B8-1278-AD1F-9198-AD65359E44D6}"/>
              </a:ext>
            </a:extLst>
          </p:cNvPr>
          <p:cNvSpPr txBox="1"/>
          <p:nvPr/>
        </p:nvSpPr>
        <p:spPr>
          <a:xfrm>
            <a:off x="1819221" y="4862283"/>
            <a:ext cx="5133472" cy="4160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600" b="1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Learning</a:t>
            </a:r>
            <a:r>
              <a:rPr lang="hu-HU" sz="1600" b="1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-based methods</a:t>
            </a:r>
            <a:endParaRPr lang="en-US" sz="1600" b="1" dirty="0">
              <a:effectLst/>
              <a:latin typeface="Arial" panose="020B0604020202020204" pitchFamily="34" charset="0"/>
              <a:ea typeface="Times New Roman" panose="02020603050405020304" pitchFamily="18" charset="0"/>
              <a:cs typeface="Arial" panose="020B0604020202020204" pitchFamily="34" charset="0"/>
            </a:endParaRPr>
          </a:p>
        </p:txBody>
      </p:sp>
      <p:sp>
        <p:nvSpPr>
          <p:cNvPr id="19" name="Left Brace 18">
            <a:extLst>
              <a:ext uri="{FF2B5EF4-FFF2-40B4-BE49-F238E27FC236}">
                <a16:creationId xmlns:a16="http://schemas.microsoft.com/office/drawing/2014/main" id="{920C3FDB-7845-483C-28AC-0CF56557F404}"/>
              </a:ext>
            </a:extLst>
          </p:cNvPr>
          <p:cNvSpPr/>
          <p:nvPr/>
        </p:nvSpPr>
        <p:spPr>
          <a:xfrm>
            <a:off x="4486221" y="4305820"/>
            <a:ext cx="244995" cy="1528938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66204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4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1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4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6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9" grpId="1"/>
      <p:bldP spid="10" grpId="0"/>
      <p:bldP spid="10" grpId="1"/>
      <p:bldP spid="4" grpId="0" animBg="1"/>
      <p:bldP spid="4" grpId="1" animBg="1"/>
      <p:bldP spid="11" grpId="0"/>
      <p:bldP spid="11" grpId="1"/>
      <p:bldP spid="12" grpId="0"/>
      <p:bldP spid="12" grpId="1"/>
      <p:bldP spid="13" grpId="0" animBg="1"/>
      <p:bldP spid="13" grpId="1" animBg="1"/>
      <p:bldP spid="14" grpId="0"/>
      <p:bldP spid="15" grpId="0"/>
      <p:bldP spid="16" grpId="0" animBg="1"/>
      <p:bldP spid="17" grpId="0"/>
      <p:bldP spid="17" grpId="1"/>
      <p:bldP spid="18" grpId="0"/>
      <p:bldP spid="18" grpId="1"/>
      <p:bldP spid="19" grpId="0" animBg="1"/>
      <p:bldP spid="19" grpId="1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107F5B5-824A-A791-6C63-88AE984008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>
                <a:latin typeface="Arial" panose="020B0604020202020204" pitchFamily="34" charset="0"/>
                <a:cs typeface="Arial" panose="020B0604020202020204" pitchFamily="34" charset="0"/>
              </a:rPr>
              <a:pPr/>
              <a:t>9</a:t>
            </a:fld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782261E-F205-85F0-3C13-C0FFCB476D3D}"/>
              </a:ext>
            </a:extLst>
          </p:cNvPr>
          <p:cNvSpPr txBox="1"/>
          <p:nvPr/>
        </p:nvSpPr>
        <p:spPr>
          <a:xfrm>
            <a:off x="-117348" y="895264"/>
            <a:ext cx="8042148" cy="4969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1" algn="just">
              <a:lnSpc>
                <a:spcPct val="150000"/>
              </a:lnSpc>
              <a:spcBef>
                <a:spcPts val="1200"/>
              </a:spcBef>
              <a:spcAft>
                <a:spcPts val="300"/>
              </a:spcAft>
            </a:pPr>
            <a:r>
              <a:rPr lang="hu-HU" sz="2000" b="1" dirty="0">
                <a:solidFill>
                  <a:schemeClr val="tx2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Optimization problem statement and formulation</a:t>
            </a:r>
            <a:endParaRPr lang="en-US" sz="2000" b="1" dirty="0">
              <a:solidFill>
                <a:schemeClr val="tx2"/>
              </a:solidFill>
              <a:latin typeface="Arial" panose="020B0604020202020204" pitchFamily="34" charset="0"/>
              <a:ea typeface="+mj-ea"/>
              <a:cs typeface="Arial" panose="020B060402020202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2736C60-17AD-46B7-26E0-47C2D5DB5A66}"/>
              </a:ext>
            </a:extLst>
          </p:cNvPr>
          <p:cNvSpPr txBox="1"/>
          <p:nvPr/>
        </p:nvSpPr>
        <p:spPr>
          <a:xfrm>
            <a:off x="360867" y="1587904"/>
            <a:ext cx="8305800" cy="149893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algn="just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If the problem is stated as optimization, objective functions and constraints must be investigated. </a:t>
            </a:r>
          </a:p>
          <a:p>
            <a:pPr marL="285750" indent="-285750" algn="just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dirty="0"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Objective function                          maximized or minimized subjected to constraints</a:t>
            </a:r>
            <a:endParaRPr lang="en-US" sz="1400" dirty="0">
              <a:effectLst/>
              <a:latin typeface="Arial" panose="020B0604020202020204" pitchFamily="34" charset="0"/>
              <a:ea typeface="Times New Roman" panose="02020603050405020304" pitchFamily="18" charset="0"/>
              <a:cs typeface="Arial" panose="020B0604020202020204" pitchFamily="34" charset="0"/>
            </a:endParaRPr>
          </a:p>
          <a:p>
            <a:pPr marL="285750" indent="-285750" algn="just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hu-HU" sz="1400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we conducted a review of the optimization problem statement and formulations, where we investigated</a:t>
            </a:r>
            <a:r>
              <a:rPr lang="en-US" sz="1400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 </a:t>
            </a:r>
            <a:r>
              <a:rPr lang="hu-HU" sz="1400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different objective functions and constraints in a grid with the integration of EVs</a:t>
            </a:r>
            <a:r>
              <a:rPr lang="en-US" sz="1400" dirty="0"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.</a:t>
            </a:r>
            <a:endParaRPr lang="en-US" sz="1400" dirty="0">
              <a:effectLst/>
              <a:latin typeface="Arial" panose="020B0604020202020204" pitchFamily="34" charset="0"/>
              <a:ea typeface="Times New Roman" panose="02020603050405020304" pitchFamily="18" charset="0"/>
              <a:cs typeface="Arial" panose="020B0604020202020204" pitchFamily="34" charset="0"/>
            </a:endParaRPr>
          </a:p>
        </p:txBody>
      </p:sp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449B9691-19B5-CCDA-13DC-534878F218C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47490668"/>
              </p:ext>
            </p:extLst>
          </p:nvPr>
        </p:nvGraphicFramePr>
        <p:xfrm>
          <a:off x="887721" y="3265207"/>
          <a:ext cx="7252092" cy="2965911"/>
        </p:xfrm>
        <a:graphic>
          <a:graphicData uri="http://schemas.openxmlformats.org/drawingml/2006/table">
            <a:tbl>
              <a:tblPr firstRow="1" firstCol="1" bandRow="1">
                <a:tableStyleId>{5FD0F851-EC5A-4D38-B0AD-8093EC10F338}</a:tableStyleId>
              </a:tblPr>
              <a:tblGrid>
                <a:gridCol w="4079681">
                  <a:extLst>
                    <a:ext uri="{9D8B030D-6E8A-4147-A177-3AD203B41FA5}">
                      <a16:colId xmlns:a16="http://schemas.microsoft.com/office/drawing/2014/main" val="582632255"/>
                    </a:ext>
                  </a:extLst>
                </a:gridCol>
                <a:gridCol w="3172411">
                  <a:extLst>
                    <a:ext uri="{9D8B030D-6E8A-4147-A177-3AD203B41FA5}">
                      <a16:colId xmlns:a16="http://schemas.microsoft.com/office/drawing/2014/main" val="736111333"/>
                    </a:ext>
                  </a:extLst>
                </a:gridCol>
              </a:tblGrid>
              <a:tr h="259662">
                <a:tc>
                  <a:txBody>
                    <a:bodyPr/>
                    <a:lstStyle/>
                    <a:p>
                      <a:pPr indent="457200" algn="just">
                        <a:lnSpc>
                          <a:spcPct val="150000"/>
                        </a:lnSpc>
                        <a:spcAft>
                          <a:spcPts val="1200"/>
                        </a:spcAft>
                      </a:pPr>
                      <a:r>
                        <a:rPr lang="en-US" sz="14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Network constraints</a:t>
                      </a:r>
                      <a:endParaRPr lang="en-US" sz="1400" dirty="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457200" algn="just">
                        <a:lnSpc>
                          <a:spcPct val="150000"/>
                        </a:lnSpc>
                        <a:spcAft>
                          <a:spcPts val="1200"/>
                        </a:spcAft>
                      </a:pPr>
                      <a:r>
                        <a:rPr lang="en-US" sz="140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Vehicle constraints</a:t>
                      </a:r>
                      <a:endParaRPr lang="en-US" sz="14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731075757"/>
                  </a:ext>
                </a:extLst>
              </a:tr>
              <a:tr h="320930">
                <a:tc>
                  <a:txBody>
                    <a:bodyPr/>
                    <a:lstStyle/>
                    <a:p>
                      <a:pPr indent="457200" algn="just">
                        <a:lnSpc>
                          <a:spcPct val="150000"/>
                        </a:lnSpc>
                        <a:spcAft>
                          <a:spcPts val="1200"/>
                        </a:spcAft>
                      </a:pPr>
                      <a:r>
                        <a:rPr lang="en-US" sz="1400" b="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Distribution network voltage</a:t>
                      </a:r>
                      <a:endParaRPr lang="en-US" sz="1400" b="0" dirty="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457200" algn="just">
                        <a:lnSpc>
                          <a:spcPct val="150000"/>
                        </a:lnSpc>
                        <a:spcAft>
                          <a:spcPts val="1200"/>
                        </a:spcAft>
                      </a:pPr>
                      <a:r>
                        <a:rPr lang="en-US" sz="14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Charge and discharge rates</a:t>
                      </a:r>
                      <a:endParaRPr lang="en-US" sz="1400" dirty="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78657287"/>
                  </a:ext>
                </a:extLst>
              </a:tr>
              <a:tr h="320930">
                <a:tc>
                  <a:txBody>
                    <a:bodyPr/>
                    <a:lstStyle/>
                    <a:p>
                      <a:pPr indent="457200" algn="just">
                        <a:lnSpc>
                          <a:spcPct val="150000"/>
                        </a:lnSpc>
                        <a:spcAft>
                          <a:spcPts val="1200"/>
                        </a:spcAft>
                      </a:pPr>
                      <a:r>
                        <a:rPr lang="en-US" sz="1400" b="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Line to neutral voltage deviation</a:t>
                      </a:r>
                      <a:endParaRPr lang="en-US" sz="1400" b="0" dirty="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457200" algn="just">
                        <a:lnSpc>
                          <a:spcPct val="150000"/>
                        </a:lnSpc>
                        <a:spcAft>
                          <a:spcPts val="1200"/>
                        </a:spcAft>
                      </a:pPr>
                      <a:r>
                        <a:rPr lang="en-US" sz="14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Discharge power in </a:t>
                      </a:r>
                      <a:r>
                        <a:rPr lang="en-US" sz="1400" dirty="0" err="1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V2G</a:t>
                      </a:r>
                      <a:r>
                        <a:rPr lang="en-US" sz="14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mode</a:t>
                      </a:r>
                      <a:endParaRPr lang="en-US" sz="1400" dirty="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789285707"/>
                  </a:ext>
                </a:extLst>
              </a:tr>
              <a:tr h="320930">
                <a:tc>
                  <a:txBody>
                    <a:bodyPr/>
                    <a:lstStyle/>
                    <a:p>
                      <a:pPr indent="457200" algn="just">
                        <a:lnSpc>
                          <a:spcPct val="150000"/>
                        </a:lnSpc>
                        <a:spcAft>
                          <a:spcPts val="1200"/>
                        </a:spcAft>
                      </a:pPr>
                      <a:r>
                        <a:rPr lang="en-US" sz="1400" b="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Three-phase voltage unbalance factor</a:t>
                      </a:r>
                      <a:endParaRPr lang="en-US" sz="1400" b="0" dirty="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457200" algn="just">
                        <a:lnSpc>
                          <a:spcPct val="150000"/>
                        </a:lnSpc>
                        <a:spcAft>
                          <a:spcPts val="1200"/>
                        </a:spcAft>
                      </a:pPr>
                      <a:r>
                        <a:rPr lang="en-US" sz="14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Time of charge</a:t>
                      </a:r>
                      <a:endParaRPr lang="en-US" sz="1400" dirty="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836756022"/>
                  </a:ext>
                </a:extLst>
              </a:tr>
              <a:tr h="320930">
                <a:tc>
                  <a:txBody>
                    <a:bodyPr/>
                    <a:lstStyle/>
                    <a:p>
                      <a:pPr indent="457200" algn="just">
                        <a:lnSpc>
                          <a:spcPct val="150000"/>
                        </a:lnSpc>
                        <a:spcAft>
                          <a:spcPts val="1200"/>
                        </a:spcAft>
                      </a:pPr>
                      <a:r>
                        <a:rPr lang="en-US" sz="1400" b="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Amount of power demand</a:t>
                      </a:r>
                      <a:endParaRPr lang="en-US" sz="1400" b="0" dirty="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457200" algn="just">
                        <a:lnSpc>
                          <a:spcPct val="150000"/>
                        </a:lnSpc>
                        <a:spcAft>
                          <a:spcPts val="1200"/>
                        </a:spcAft>
                      </a:pPr>
                      <a:r>
                        <a:rPr lang="en-US" sz="140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 </a:t>
                      </a:r>
                      <a:endParaRPr lang="en-US" sz="14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857824565"/>
                  </a:ext>
                </a:extLst>
              </a:tr>
              <a:tr h="320930">
                <a:tc>
                  <a:txBody>
                    <a:bodyPr/>
                    <a:lstStyle/>
                    <a:p>
                      <a:pPr indent="457200" algn="just">
                        <a:lnSpc>
                          <a:spcPct val="150000"/>
                        </a:lnSpc>
                        <a:spcAft>
                          <a:spcPts val="1200"/>
                        </a:spcAft>
                      </a:pPr>
                      <a:r>
                        <a:rPr lang="en-US" sz="1400" b="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Power losses in the network</a:t>
                      </a:r>
                      <a:endParaRPr lang="en-US" sz="1400" b="0" dirty="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457200" algn="just">
                        <a:lnSpc>
                          <a:spcPct val="150000"/>
                        </a:lnSpc>
                        <a:spcAft>
                          <a:spcPts val="1200"/>
                        </a:spcAft>
                      </a:pPr>
                      <a:r>
                        <a:rPr lang="en-US" sz="14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 </a:t>
                      </a:r>
                      <a:endParaRPr lang="en-US" sz="1400" dirty="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08041274"/>
                  </a:ext>
                </a:extLst>
              </a:tr>
              <a:tr h="368951">
                <a:tc>
                  <a:txBody>
                    <a:bodyPr/>
                    <a:lstStyle/>
                    <a:p>
                      <a:pPr indent="457200" algn="just">
                        <a:lnSpc>
                          <a:spcPct val="150000"/>
                        </a:lnSpc>
                        <a:spcAft>
                          <a:spcPts val="1200"/>
                        </a:spcAft>
                      </a:pPr>
                      <a:r>
                        <a:rPr lang="en-US" sz="1400" b="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THD in the network</a:t>
                      </a:r>
                      <a:endParaRPr lang="en-US" sz="1400" b="0" dirty="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457200" algn="just">
                        <a:lnSpc>
                          <a:spcPct val="150000"/>
                        </a:lnSpc>
                        <a:spcAft>
                          <a:spcPts val="1200"/>
                        </a:spcAft>
                      </a:pPr>
                      <a:r>
                        <a:rPr lang="en-US" sz="14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 </a:t>
                      </a:r>
                      <a:endParaRPr lang="en-US" sz="1400" dirty="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60215929"/>
                  </a:ext>
                </a:extLst>
              </a:tr>
              <a:tr h="390900">
                <a:tc>
                  <a:txBody>
                    <a:bodyPr/>
                    <a:lstStyle/>
                    <a:p>
                      <a:pPr indent="457200" algn="just">
                        <a:lnSpc>
                          <a:spcPct val="150000"/>
                        </a:lnSpc>
                        <a:spcAft>
                          <a:spcPts val="1200"/>
                        </a:spcAft>
                      </a:pPr>
                      <a:r>
                        <a:rPr lang="en-US" sz="1400" b="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Maximum allowable switching of capacitors</a:t>
                      </a:r>
                      <a:endParaRPr lang="en-US" sz="1400" b="0" dirty="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457200" algn="just">
                        <a:lnSpc>
                          <a:spcPct val="150000"/>
                        </a:lnSpc>
                        <a:spcAft>
                          <a:spcPts val="1200"/>
                        </a:spcAft>
                      </a:pPr>
                      <a:endParaRPr lang="en-US" sz="1400" dirty="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267091130"/>
                  </a:ext>
                </a:extLst>
              </a:tr>
              <a:tr h="320930">
                <a:tc>
                  <a:txBody>
                    <a:bodyPr/>
                    <a:lstStyle/>
                    <a:p>
                      <a:pPr indent="457200" algn="just">
                        <a:lnSpc>
                          <a:spcPct val="150000"/>
                        </a:lnSpc>
                        <a:spcAft>
                          <a:spcPts val="1200"/>
                        </a:spcAft>
                      </a:pPr>
                      <a:r>
                        <a:rPr lang="en-US" sz="1400" b="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Daily number of switching operation</a:t>
                      </a:r>
                      <a:endParaRPr lang="en-US" sz="1400" b="0" dirty="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457200" algn="just">
                        <a:lnSpc>
                          <a:spcPct val="150000"/>
                        </a:lnSpc>
                        <a:spcAft>
                          <a:spcPts val="1200"/>
                        </a:spcAft>
                      </a:pPr>
                      <a:r>
                        <a:rPr lang="en-US" sz="14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 </a:t>
                      </a:r>
                      <a:endParaRPr lang="en-US" sz="1400" dirty="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95232877"/>
                  </a:ext>
                </a:extLst>
              </a:tr>
            </a:tbl>
          </a:graphicData>
        </a:graphic>
      </p:graphicFrame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03CCA84B-DDBE-AF7D-7BFD-2BB6EFC37F36}"/>
              </a:ext>
            </a:extLst>
          </p:cNvPr>
          <p:cNvCxnSpPr/>
          <p:nvPr/>
        </p:nvCxnSpPr>
        <p:spPr>
          <a:xfrm>
            <a:off x="2286000" y="2209800"/>
            <a:ext cx="990600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pic>
        <p:nvPicPr>
          <p:cNvPr id="7" name="Picture 2" descr="ESA - Budapest University of Technology and Economics logo">
            <a:extLst>
              <a:ext uri="{FF2B5EF4-FFF2-40B4-BE49-F238E27FC236}">
                <a16:creationId xmlns:a16="http://schemas.microsoft.com/office/drawing/2014/main" id="{6B7BC7BE-3BB9-CD2D-1479-191ED8019B3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53351" y="209268"/>
            <a:ext cx="2026840" cy="5723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4477239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Equity">
  <a:themeElements>
    <a:clrScheme name="Equity">
      <a:dk1>
        <a:sysClr val="windowText" lastClr="000000"/>
      </a:dk1>
      <a:lt1>
        <a:sysClr val="window" lastClr="FFFFFF"/>
      </a:lt1>
      <a:dk2>
        <a:srgbClr val="696464"/>
      </a:dk2>
      <a:lt2>
        <a:srgbClr val="E9E5DC"/>
      </a:lt2>
      <a:accent1>
        <a:srgbClr val="D34817"/>
      </a:accent1>
      <a:accent2>
        <a:srgbClr val="9B2D1F"/>
      </a:accent2>
      <a:accent3>
        <a:srgbClr val="A28E6A"/>
      </a:accent3>
      <a:accent4>
        <a:srgbClr val="956251"/>
      </a:accent4>
      <a:accent5>
        <a:srgbClr val="918485"/>
      </a:accent5>
      <a:accent6>
        <a:srgbClr val="855D5D"/>
      </a:accent6>
      <a:hlink>
        <a:srgbClr val="CC9900"/>
      </a:hlink>
      <a:folHlink>
        <a:srgbClr val="96A9A9"/>
      </a:folHlink>
    </a:clrScheme>
    <a:fontScheme name="Equity">
      <a:majorFont>
        <a:latin typeface="Franklin Gothic Book"/>
        <a:ea typeface=""/>
        <a:cs typeface=""/>
        <a:font script="Grek" typeface="Calibri"/>
        <a:font script="Cyrl" typeface="Calibri"/>
        <a:font script="Jpan" typeface="HGｺﾞｼｯｸM"/>
        <a:font script="Hang" typeface="바탕"/>
        <a:font script="Hans" typeface="幼圆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Perpetua"/>
        <a:ea typeface=""/>
        <a:cs typeface=""/>
        <a:font script="Grek" typeface="Cambria"/>
        <a:font script="Cyrl" typeface="Cambria"/>
        <a:font script="Jpan" typeface="HG創英ﾌﾟﾚｾﾞﾝｽEB"/>
        <a:font script="Hang" typeface="맑은 고딕"/>
        <a:font script="Hans" typeface="宋体"/>
        <a:font script="Hant" typeface="新細明體"/>
        <a:font script="Arab" typeface="Times New Roman"/>
        <a:font script="Hebr" typeface="Aharoni"/>
        <a:font script="Thai" typeface="Eucrosia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Equity">
      <a:fillStyleLst>
        <a:solidFill>
          <a:schemeClr val="phClr"/>
        </a:solidFill>
        <a:blipFill>
          <a:blip xmlns:r="http://schemas.openxmlformats.org/officeDocument/2006/relationships" r:embed="rId1">
            <a:duotone>
              <a:schemeClr val="phClr">
                <a:tint val="30000"/>
                <a:satMod val="300000"/>
              </a:schemeClr>
              <a:schemeClr val="phClr">
                <a:tint val="40000"/>
                <a:satMod val="200000"/>
              </a:schemeClr>
            </a:duotone>
          </a:blip>
          <a:tile tx="0" ty="0" sx="70000" sy="70000" flip="none" algn="ctr"/>
        </a:blipFill>
        <a:blipFill>
          <a:blip xmlns:r="http://schemas.openxmlformats.org/officeDocument/2006/relationships" r:embed="rId1">
            <a:duotone>
              <a:schemeClr val="phClr">
                <a:shade val="22000"/>
                <a:satMod val="160000"/>
              </a:schemeClr>
              <a:schemeClr val="phClr">
                <a:shade val="45000"/>
                <a:satMod val="100000"/>
              </a:schemeClr>
            </a:duotone>
          </a:blip>
          <a:tile tx="0" ty="0" sx="65000" sy="65000" flip="none" algn="ctr"/>
        </a:blipFill>
      </a:fillStyleLst>
      <a:lnStyleLst>
        <a:ln w="9525" cap="flat" cmpd="sng" algn="ctr">
          <a:solidFill>
            <a:schemeClr val="phClr">
              <a:shade val="60000"/>
              <a:satMod val="110000"/>
            </a:schemeClr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algn="t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38100" dist="25400" dir="5400000" algn="t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50800" dist="50800" dir="5400000" algn="t" rotWithShape="0">
              <a:srgbClr val="000000">
                <a:alpha val="60000"/>
              </a:srgbClr>
            </a:outerShdw>
          </a:effectLst>
          <a:scene3d>
            <a:camera prst="isometricBottomUp" fov="0">
              <a:rot lat="0" lon="0" rev="0"/>
            </a:camera>
            <a:lightRig rig="soft" dir="b">
              <a:rot lat="0" lon="0" rev="9000000"/>
            </a:lightRig>
          </a:scene3d>
          <a:sp3d contourW="35000" prstMaterial="matte">
            <a:bevelT w="45000" h="38100" prst="convex"/>
            <a:contourClr>
              <a:schemeClr val="phClr">
                <a:tint val="10000"/>
                <a:satMod val="13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shade val="40000"/>
                <a:satMod val="165000"/>
              </a:schemeClr>
            </a:gs>
            <a:gs pos="50000">
              <a:schemeClr val="phClr">
                <a:shade val="80000"/>
                <a:satMod val="155000"/>
              </a:schemeClr>
            </a:gs>
            <a:gs pos="100000">
              <a:schemeClr val="phClr">
                <a:tint val="95000"/>
                <a:satMod val="200000"/>
              </a:schemeClr>
            </a:gs>
          </a:gsLst>
          <a:lin ang="16200000" scaled="1"/>
        </a:gradFill>
        <a:blipFill>
          <a:blip xmlns:r="http://schemas.openxmlformats.org/officeDocument/2006/relationships" r:embed="rId1">
            <a:duotone>
              <a:schemeClr val="phClr">
                <a:tint val="95000"/>
                <a:satMod val="200000"/>
              </a:schemeClr>
              <a:schemeClr val="phClr">
                <a:shade val="80000"/>
                <a:satMod val="100000"/>
              </a:schemeClr>
            </a:duotone>
          </a:blip>
          <a:tile tx="0" ty="0" sx="55000" sy="55000" flip="none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Equity</Template>
  <TotalTime>5253</TotalTime>
  <Words>1586</Words>
  <Application>Microsoft Office PowerPoint</Application>
  <PresentationFormat>On-screen Show (4:3)</PresentationFormat>
  <Paragraphs>222</Paragraphs>
  <Slides>18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7" baseType="lpstr">
      <vt:lpstr>Arial</vt:lpstr>
      <vt:lpstr>Book Antiqua</vt:lpstr>
      <vt:lpstr>Calibri</vt:lpstr>
      <vt:lpstr>Franklin Gothic Book</vt:lpstr>
      <vt:lpstr>Perpetua</vt:lpstr>
      <vt:lpstr>Symbol</vt:lpstr>
      <vt:lpstr>Wingdings</vt:lpstr>
      <vt:lpstr>Wingdings 2</vt:lpstr>
      <vt:lpstr>Equity</vt:lpstr>
      <vt:lpstr>AI-based electric vehicles charging  strategy considering user behavior</vt:lpstr>
      <vt:lpstr>Research Objectives</vt:lpstr>
      <vt:lpstr>Challenges caused by the EVs emerge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Plans for the future of my research</vt:lpstr>
      <vt:lpstr>Publications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Effects of Electric Vehicle Charging Stations on Electricity Grid: Challenges and Possible Solutions</dc:title>
  <dc:creator>sha7ab</dc:creator>
  <cp:lastModifiedBy>Author</cp:lastModifiedBy>
  <cp:revision>48</cp:revision>
  <dcterms:created xsi:type="dcterms:W3CDTF">2006-08-16T00:00:00Z</dcterms:created>
  <dcterms:modified xsi:type="dcterms:W3CDTF">2022-06-15T14:54:45Z</dcterms:modified>
</cp:coreProperties>
</file>

<file path=docProps/thumbnail.jpeg>
</file>